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modernComment_7FE4E25F_373A3193.xml" ContentType="application/vnd.ms-powerpoint.comments+xml"/>
  <Override PartName="/ppt/comments/modernComment_7FE4E267_29C1C2A1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145706552" r:id="rId5"/>
    <p:sldId id="2145706596" r:id="rId6"/>
    <p:sldId id="2145706597" r:id="rId7"/>
    <p:sldId id="2145706591" r:id="rId8"/>
    <p:sldId id="2145706580" r:id="rId9"/>
    <p:sldId id="2145706587" r:id="rId10"/>
    <p:sldId id="2145706598" r:id="rId11"/>
    <p:sldId id="2145706595" r:id="rId12"/>
    <p:sldId id="2145706586" r:id="rId13"/>
    <p:sldId id="2145706599" r:id="rId14"/>
    <p:sldId id="2145706589" r:id="rId15"/>
    <p:sldId id="2145706590" r:id="rId16"/>
    <p:sldId id="214570657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AF69FC1-7726-4C26-0B91-BCB742FB36D9}" name="ECHO" initials="ECHO" userId="ECHO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0082"/>
    <a:srgbClr val="A400A4"/>
    <a:srgbClr val="FF66FF"/>
    <a:srgbClr val="FF99FF"/>
    <a:srgbClr val="008080"/>
    <a:srgbClr val="3B8186"/>
    <a:srgbClr val="4EA9B0"/>
    <a:srgbClr val="57AEB5"/>
    <a:srgbClr val="439197"/>
    <a:srgbClr val="A8AE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4A091F-9EDC-FD00-1382-498B4B915402}" v="1160" dt="2026-05-28T15:51:13.831"/>
  </p1510:revLst>
</p1510:revInfo>
</file>

<file path=ppt/tableStyles.xml><?xml version="1.0" encoding="utf-8"?>
<a:tblStyleLst xmlns:a="http://schemas.openxmlformats.org/drawingml/2006/main" def="{2A488322-F2BA-4B5B-9748-0D474271808F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86" autoAdjust="0"/>
    <p:restoredTop sz="94660"/>
  </p:normalViewPr>
  <p:slideViewPr>
    <p:cSldViewPr snapToGrid="0">
      <p:cViewPr varScale="1">
        <p:scale>
          <a:sx n="82" d="100"/>
          <a:sy n="82" d="100"/>
        </p:scale>
        <p:origin x="528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012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omments/modernComment_7FE4E25F_373A319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1F3455A-3F11-4A2B-8940-3824DF7D1CF9}" authorId="{3AF69FC1-7726-4C26-0B91-BCB742FB36D9}" created="2026-08-11T17:39:26.005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926560659" sldId="2145706591"/>
      <ac:graphicFrameMk id="2" creationId="{A0E817C4-E606-5F91-0643-80CC43563690}"/>
      <ac:tblMk/>
      <ac:tcMk rowId="2164302562" colId="796985422"/>
      <ac:txMk cp="22">
        <ac:context len="23" hash="1614681134"/>
      </ac:txMk>
    </ac:txMkLst>
    <p188:pos x="2802847" y="796399"/>
    <p188:txBody>
      <a:bodyPr/>
      <a:lstStyle/>
      <a:p>
        <a:r>
          <a:rPr lang="en-US"/>
          <a:t>I think this would really be “cohort consortium” If you list observational studies you would need to put intervention research for ISPCTN - those are the two parallel. </a:t>
        </a:r>
      </a:p>
    </p188:txBody>
  </p188:cm>
</p188:cmLst>
</file>

<file path=ppt/comments/modernComment_7FE4E267_29C1C2A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6C1E98F-84E0-4AD9-8544-EF93EC5B8A79}" authorId="{3AF69FC1-7726-4C26-0B91-BCB742FB36D9}" created="2026-08-11T17:39:26.005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700564129" sldId="2145706599"/>
      <ac:graphicFrameMk id="2" creationId="{350B6529-CCCC-784A-491B-90F7DDC1F2D6}"/>
      <ac:tblMk/>
      <ac:tcMk rowId="2164302562" colId="796985422"/>
      <ac:txMk cp="22">
        <ac:context len="23" hash="1614681134"/>
      </ac:txMk>
    </ac:txMkLst>
    <p188:txBody>
      <a:bodyPr/>
      <a:lstStyle/>
      <a:p>
        <a:r>
          <a:rPr lang="en-US"/>
          <a:t>I think this would really be “cohort consortium” If you list observational studies you would need to put intervention research for ISPCTN - those are the two parallel. 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94F5F81-3960-D0B7-87CC-64B7AE0BF55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3DA117-8857-B85B-48AF-016DDA8CEE8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830901-BB06-4ADE-968A-5E6BEC3E5B0E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9A98DF-4AD4-3108-FD76-517A92A0385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308DDD-6628-DBB2-F928-9A7B8639B2A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97940F-E8AD-4E7C-A8B2-E19A4A792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994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BFF009-955D-4E1C-8C6D-64B559C896E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D7D299-C8C8-4306-9494-6C19F2B36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625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7635ABA-3CBD-C63A-AE46-68AF534129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99A84C15-8FF5-92D9-6F34-F9399613E66F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181875" y="4691418"/>
            <a:ext cx="7097033" cy="1064351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US" sz="2800" kern="1200" dirty="0">
                <a:solidFill>
                  <a:srgbClr val="801B81"/>
                </a:solidFill>
                <a:latin typeface="Arial" panose="020B0604020202020204" pitchFamily="34" charset="0"/>
                <a:ea typeface="Roboto Condensed Medium" panose="020F0502020204030204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[Click to add subtitle]</a:t>
            </a:r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557CF197-1BEC-3FC6-6E2D-A4534D0DF8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927" y="1884459"/>
            <a:ext cx="7067623" cy="2690996"/>
          </a:xfrm>
        </p:spPr>
        <p:txBody>
          <a:bodyPr/>
          <a:lstStyle>
            <a:lvl1pPr>
              <a:defRPr lang="en-US" sz="5400" b="1" kern="1200" smtClean="0">
                <a:solidFill>
                  <a:srgbClr val="3B8186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[Click to edit title]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884BA9-6F6E-68A2-3C60-D107BA1209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6331789"/>
            <a:ext cx="4606506" cy="5262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Slide Number Placeholder 10">
            <a:extLst>
              <a:ext uri="{FF2B5EF4-FFF2-40B4-BE49-F238E27FC236}">
                <a16:creationId xmlns:a16="http://schemas.microsoft.com/office/drawing/2014/main" id="{25105E22-EDF2-8577-B2A3-194EF56DA59C}"/>
              </a:ext>
            </a:extLst>
          </p:cNvPr>
          <p:cNvSpPr txBox="1">
            <a:spLocks/>
          </p:cNvSpPr>
          <p:nvPr userDrawn="1"/>
        </p:nvSpPr>
        <p:spPr>
          <a:xfrm>
            <a:off x="11723079" y="6413363"/>
            <a:ext cx="46892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9F18F7E-FC38-944E-BBE4-4F7EC7CF5C33}" type="slidenum">
              <a:rPr lang="en-US" b="1" smtClean="0">
                <a:solidFill>
                  <a:srgbClr val="3B81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b="1" dirty="0">
              <a:solidFill>
                <a:srgbClr val="3B818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231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children on ice&#10;&#10;AI-generated content may be incorrect.">
            <a:extLst>
              <a:ext uri="{FF2B5EF4-FFF2-40B4-BE49-F238E27FC236}">
                <a16:creationId xmlns:a16="http://schemas.microsoft.com/office/drawing/2014/main" id="{92B230F5-6978-3F0A-3CC3-2575DE0998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02DE1D-667C-0570-1BF7-D58A512854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9966" y="2440714"/>
            <a:ext cx="7791289" cy="1779918"/>
          </a:xfrm>
        </p:spPr>
        <p:txBody>
          <a:bodyPr anchor="ctr">
            <a:normAutofit/>
          </a:bodyPr>
          <a:lstStyle>
            <a:lvl1pPr>
              <a:defRPr sz="4800" b="1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732448-1947-1F83-B3E5-E4DDF1727DC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29966" y="4861362"/>
            <a:ext cx="7854887" cy="1064351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[Click to add subtitle]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8E91794-44FE-0A34-C442-A7B7EC2A897E}"/>
              </a:ext>
            </a:extLst>
          </p:cNvPr>
          <p:cNvSpPr/>
          <p:nvPr userDrawn="1"/>
        </p:nvSpPr>
        <p:spPr>
          <a:xfrm>
            <a:off x="11772774" y="6432510"/>
            <a:ext cx="371168" cy="359553"/>
          </a:xfrm>
          <a:prstGeom prst="ellipse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Slide Number Placeholder 10">
            <a:extLst>
              <a:ext uri="{FF2B5EF4-FFF2-40B4-BE49-F238E27FC236}">
                <a16:creationId xmlns:a16="http://schemas.microsoft.com/office/drawing/2014/main" id="{3312F30F-C5D4-1F5D-D1D9-E08ABA4C01A3}"/>
              </a:ext>
            </a:extLst>
          </p:cNvPr>
          <p:cNvSpPr txBox="1">
            <a:spLocks/>
          </p:cNvSpPr>
          <p:nvPr userDrawn="1"/>
        </p:nvSpPr>
        <p:spPr>
          <a:xfrm>
            <a:off x="11723079" y="6422571"/>
            <a:ext cx="468921" cy="36512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9F18F7E-FC38-944E-BBE4-4F7EC7CF5C33}" type="slidenum">
              <a:rPr lang="en-US" b="1" smtClean="0">
                <a:solidFill>
                  <a:srgbClr val="3B81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b="1" dirty="0">
              <a:solidFill>
                <a:srgbClr val="3B818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BAB7C0-CE69-2DA3-76EA-704B4A8CF00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6331789"/>
            <a:ext cx="4606506" cy="5262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793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picture containing chart&#10;&#10;AI-generated content may be incorrect.">
            <a:extLst>
              <a:ext uri="{FF2B5EF4-FFF2-40B4-BE49-F238E27FC236}">
                <a16:creationId xmlns:a16="http://schemas.microsoft.com/office/drawing/2014/main" id="{2154F3E3-49FA-C984-9175-D3BF1C9628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B8286A2-66D9-7BF5-37A2-3CD8E892C5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82421" y="2060256"/>
            <a:ext cx="5546998" cy="1325563"/>
          </a:xfrm>
        </p:spPr>
        <p:txBody>
          <a:bodyPr anchor="t">
            <a:normAutofit/>
          </a:bodyPr>
          <a:lstStyle>
            <a:lvl1pPr algn="r">
              <a:defRPr sz="480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[Click to add title]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907BC25-C514-4706-0B28-8B06ED64766C}"/>
              </a:ext>
            </a:extLst>
          </p:cNvPr>
          <p:cNvSpPr txBox="1">
            <a:spLocks/>
          </p:cNvSpPr>
          <p:nvPr userDrawn="1"/>
        </p:nvSpPr>
        <p:spPr>
          <a:xfrm>
            <a:off x="6771619" y="3385819"/>
            <a:ext cx="52578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Roboto Condensed Bold" panose="02000000000000000000" pitchFamily="2" charset="0"/>
                <a:ea typeface="Roboto Condensed Bold" panose="02000000000000000000" pitchFamily="2" charset="0"/>
                <a:cs typeface="Roboto Condensed Bold" panose="02000000000000000000" pitchFamily="2" charset="0"/>
              </a:defRPr>
            </a:lvl1pPr>
          </a:lstStyle>
          <a:p>
            <a:pPr algn="r">
              <a:lnSpc>
                <a:spcPts val="4320"/>
              </a:lnSpc>
            </a:pPr>
            <a:endParaRPr lang="en-US" sz="2600" b="1" dirty="0">
              <a:solidFill>
                <a:srgbClr val="000000"/>
              </a:solidFill>
              <a:latin typeface="Roboto Condensed Bold"/>
              <a:ea typeface="Roboto Condensed Bold"/>
              <a:cs typeface="Roboto Condensed Bold"/>
              <a:sym typeface="Roboto Condensed Bold"/>
            </a:endParaRP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9706E57E-0024-AD76-904A-D2D15586352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65279" y="3398458"/>
            <a:ext cx="5564140" cy="1064351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[Click to add subtitle or text]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DD533C-4610-5088-13AB-57C20DCD89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6350214"/>
            <a:ext cx="4606506" cy="4913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Slide Number Placeholder 10">
            <a:extLst>
              <a:ext uri="{FF2B5EF4-FFF2-40B4-BE49-F238E27FC236}">
                <a16:creationId xmlns:a16="http://schemas.microsoft.com/office/drawing/2014/main" id="{3B376492-C096-BAF1-F5E0-B3396E1CC71A}"/>
              </a:ext>
            </a:extLst>
          </p:cNvPr>
          <p:cNvSpPr txBox="1">
            <a:spLocks/>
          </p:cNvSpPr>
          <p:nvPr userDrawn="1"/>
        </p:nvSpPr>
        <p:spPr>
          <a:xfrm>
            <a:off x="11723079" y="6413363"/>
            <a:ext cx="46892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9F18F7E-FC38-944E-BBE4-4F7EC7CF5C33}" type="slidenum">
              <a:rPr lang="en-US" b="1" smtClean="0">
                <a:solidFill>
                  <a:srgbClr val="3B81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b="1" dirty="0">
              <a:solidFill>
                <a:srgbClr val="3B818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037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background pattern&#10;&#10;AI-generated content may be incorrect.">
            <a:extLst>
              <a:ext uri="{FF2B5EF4-FFF2-40B4-BE49-F238E27FC236}">
                <a16:creationId xmlns:a16="http://schemas.microsoft.com/office/drawing/2014/main" id="{C3E56F9B-0C62-614A-3959-BF5155A621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102501-B7A5-11E4-F92D-24198251CA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13183" y="365125"/>
            <a:ext cx="10240617" cy="1234101"/>
          </a:xfrm>
        </p:spPr>
        <p:txBody>
          <a:bodyPr>
            <a:normAutofit/>
          </a:bodyPr>
          <a:lstStyle>
            <a:lvl1pPr algn="ctr">
              <a:defRPr sz="4000" b="0"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[Click to add title]</a:t>
            </a:r>
          </a:p>
        </p:txBody>
      </p:sp>
      <p:sp>
        <p:nvSpPr>
          <p:cNvPr id="18" name="Text Placeholder 24">
            <a:extLst>
              <a:ext uri="{FF2B5EF4-FFF2-40B4-BE49-F238E27FC236}">
                <a16:creationId xmlns:a16="http://schemas.microsoft.com/office/drawing/2014/main" id="{7F6749CD-2E22-D284-9A1A-1A23D9C634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714" y="1954835"/>
            <a:ext cx="11143008" cy="428340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11FF96A-F9B7-FD61-6832-11A1D3D4BFE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6331789"/>
            <a:ext cx="4606506" cy="5262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10">
            <a:extLst>
              <a:ext uri="{FF2B5EF4-FFF2-40B4-BE49-F238E27FC236}">
                <a16:creationId xmlns:a16="http://schemas.microsoft.com/office/drawing/2014/main" id="{5FAE970B-8CBC-F04A-7589-2706B8A59C90}"/>
              </a:ext>
            </a:extLst>
          </p:cNvPr>
          <p:cNvSpPr txBox="1">
            <a:spLocks/>
          </p:cNvSpPr>
          <p:nvPr userDrawn="1"/>
        </p:nvSpPr>
        <p:spPr>
          <a:xfrm>
            <a:off x="11723079" y="6413363"/>
            <a:ext cx="46892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9F18F7E-FC38-944E-BBE4-4F7EC7CF5C33}" type="slidenum">
              <a:rPr lang="en-US" b="1" smtClean="0">
                <a:solidFill>
                  <a:srgbClr val="3B81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b="1" dirty="0">
              <a:solidFill>
                <a:srgbClr val="3B818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5872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and Text Version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Graphical user interface&#10;&#10;AI-generated content may be incorrect.">
            <a:extLst>
              <a:ext uri="{FF2B5EF4-FFF2-40B4-BE49-F238E27FC236}">
                <a16:creationId xmlns:a16="http://schemas.microsoft.com/office/drawing/2014/main" id="{E6E01613-0E12-3EC8-C6A7-37DF2D69E1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D5D5744-E158-8C4C-9624-411C66FF44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060" y="355186"/>
            <a:ext cx="7004807" cy="1325563"/>
          </a:xfrm>
        </p:spPr>
        <p:txBody>
          <a:bodyPr anchor="t">
            <a:normAutofit/>
          </a:bodyPr>
          <a:lstStyle>
            <a:lvl1pPr algn="ctr">
              <a:defRPr sz="4000" b="0"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[Click to add title]</a:t>
            </a:r>
          </a:p>
        </p:txBody>
      </p:sp>
      <p:sp>
        <p:nvSpPr>
          <p:cNvPr id="13" name="Text Placeholder 24">
            <a:extLst>
              <a:ext uri="{FF2B5EF4-FFF2-40B4-BE49-F238E27FC236}">
                <a16:creationId xmlns:a16="http://schemas.microsoft.com/office/drawing/2014/main" id="{22C7832B-2EBA-41F3-ED31-F4A426F4B0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1060" y="1816722"/>
            <a:ext cx="7004807" cy="441261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6D45A38-0408-86BF-1DE1-AE907A00F2B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6331789"/>
            <a:ext cx="4606506" cy="5262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10">
            <a:extLst>
              <a:ext uri="{FF2B5EF4-FFF2-40B4-BE49-F238E27FC236}">
                <a16:creationId xmlns:a16="http://schemas.microsoft.com/office/drawing/2014/main" id="{B4A3294C-FF87-5218-3FF9-30B58ED4CFE6}"/>
              </a:ext>
            </a:extLst>
          </p:cNvPr>
          <p:cNvSpPr txBox="1">
            <a:spLocks/>
          </p:cNvSpPr>
          <p:nvPr userDrawn="1"/>
        </p:nvSpPr>
        <p:spPr>
          <a:xfrm>
            <a:off x="11723079" y="6413363"/>
            <a:ext cx="46892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9F18F7E-FC38-944E-BBE4-4F7EC7CF5C33}" type="slidenum">
              <a:rPr lang="en-US" b="1" smtClean="0">
                <a:solidFill>
                  <a:srgbClr val="3B81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b="1" dirty="0">
              <a:solidFill>
                <a:srgbClr val="3B818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874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and Text Version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ext, clipart&#10;&#10;AI-generated content may be incorrect.">
            <a:extLst>
              <a:ext uri="{FF2B5EF4-FFF2-40B4-BE49-F238E27FC236}">
                <a16:creationId xmlns:a16="http://schemas.microsoft.com/office/drawing/2014/main" id="{E2AB8CB7-EFCC-47C0-E459-0E7EF05FF3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A0AEC6-9F4E-3A74-DD2B-B843609A42B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23851" y="442"/>
            <a:ext cx="4160333" cy="4392246"/>
          </a:xfrm>
          <a:custGeom>
            <a:avLst/>
            <a:gdLst>
              <a:gd name="connsiteX0" fmla="*/ 0 w 4071815"/>
              <a:gd name="connsiteY0" fmla="*/ 2117969 h 4235938"/>
              <a:gd name="connsiteX1" fmla="*/ 2035908 w 4071815"/>
              <a:gd name="connsiteY1" fmla="*/ 0 h 4235938"/>
              <a:gd name="connsiteX2" fmla="*/ 4071815 w 4071815"/>
              <a:gd name="connsiteY2" fmla="*/ 0 h 4235938"/>
              <a:gd name="connsiteX3" fmla="*/ 4071815 w 4071815"/>
              <a:gd name="connsiteY3" fmla="*/ 2117969 h 4235938"/>
              <a:gd name="connsiteX4" fmla="*/ 2035907 w 4071815"/>
              <a:gd name="connsiteY4" fmla="*/ 4235938 h 4235938"/>
              <a:gd name="connsiteX5" fmla="*/ -1 w 4071815"/>
              <a:gd name="connsiteY5" fmla="*/ 2117969 h 4235938"/>
              <a:gd name="connsiteX6" fmla="*/ 0 w 4071815"/>
              <a:gd name="connsiteY6" fmla="*/ 2117969 h 4235938"/>
              <a:gd name="connsiteX0" fmla="*/ 1 w 4071816"/>
              <a:gd name="connsiteY0" fmla="*/ 2117969 h 4235938"/>
              <a:gd name="connsiteX1" fmla="*/ 1297355 w 4071816"/>
              <a:gd name="connsiteY1" fmla="*/ 45719 h 4235938"/>
              <a:gd name="connsiteX2" fmla="*/ 4071816 w 4071816"/>
              <a:gd name="connsiteY2" fmla="*/ 0 h 4235938"/>
              <a:gd name="connsiteX3" fmla="*/ 4071816 w 4071816"/>
              <a:gd name="connsiteY3" fmla="*/ 2117969 h 4235938"/>
              <a:gd name="connsiteX4" fmla="*/ 2035908 w 4071816"/>
              <a:gd name="connsiteY4" fmla="*/ 4235938 h 4235938"/>
              <a:gd name="connsiteX5" fmla="*/ 0 w 4071816"/>
              <a:gd name="connsiteY5" fmla="*/ 2117969 h 4235938"/>
              <a:gd name="connsiteX6" fmla="*/ 1 w 4071816"/>
              <a:gd name="connsiteY6" fmla="*/ 2117969 h 4235938"/>
              <a:gd name="connsiteX0" fmla="*/ 24153 w 4095968"/>
              <a:gd name="connsiteY0" fmla="*/ 2117969 h 4235938"/>
              <a:gd name="connsiteX1" fmla="*/ 1321507 w 4095968"/>
              <a:gd name="connsiteY1" fmla="*/ 45719 h 4235938"/>
              <a:gd name="connsiteX2" fmla="*/ 4095968 w 4095968"/>
              <a:gd name="connsiteY2" fmla="*/ 0 h 4235938"/>
              <a:gd name="connsiteX3" fmla="*/ 4095968 w 4095968"/>
              <a:gd name="connsiteY3" fmla="*/ 2117969 h 4235938"/>
              <a:gd name="connsiteX4" fmla="*/ 2060060 w 4095968"/>
              <a:gd name="connsiteY4" fmla="*/ 4235938 h 4235938"/>
              <a:gd name="connsiteX5" fmla="*/ 24152 w 4095968"/>
              <a:gd name="connsiteY5" fmla="*/ 2117969 h 4235938"/>
              <a:gd name="connsiteX6" fmla="*/ 24153 w 4095968"/>
              <a:gd name="connsiteY6" fmla="*/ 2117969 h 4235938"/>
              <a:gd name="connsiteX0" fmla="*/ 21091 w 4162778"/>
              <a:gd name="connsiteY0" fmla="*/ 2149230 h 4235938"/>
              <a:gd name="connsiteX1" fmla="*/ 1388317 w 4162778"/>
              <a:gd name="connsiteY1" fmla="*/ 45719 h 4235938"/>
              <a:gd name="connsiteX2" fmla="*/ 4162778 w 4162778"/>
              <a:gd name="connsiteY2" fmla="*/ 0 h 4235938"/>
              <a:gd name="connsiteX3" fmla="*/ 4162778 w 4162778"/>
              <a:gd name="connsiteY3" fmla="*/ 2117969 h 4235938"/>
              <a:gd name="connsiteX4" fmla="*/ 2126870 w 4162778"/>
              <a:gd name="connsiteY4" fmla="*/ 4235938 h 4235938"/>
              <a:gd name="connsiteX5" fmla="*/ 90962 w 4162778"/>
              <a:gd name="connsiteY5" fmla="*/ 2117969 h 4235938"/>
              <a:gd name="connsiteX6" fmla="*/ 21091 w 4162778"/>
              <a:gd name="connsiteY6" fmla="*/ 2149230 h 4235938"/>
              <a:gd name="connsiteX0" fmla="*/ 21091 w 4162778"/>
              <a:gd name="connsiteY0" fmla="*/ 2149230 h 4235938"/>
              <a:gd name="connsiteX1" fmla="*/ 1388317 w 4162778"/>
              <a:gd name="connsiteY1" fmla="*/ 45719 h 4235938"/>
              <a:gd name="connsiteX2" fmla="*/ 4162778 w 4162778"/>
              <a:gd name="connsiteY2" fmla="*/ 0 h 4235938"/>
              <a:gd name="connsiteX3" fmla="*/ 4162778 w 4162778"/>
              <a:gd name="connsiteY3" fmla="*/ 2117969 h 4235938"/>
              <a:gd name="connsiteX4" fmla="*/ 2126870 w 4162778"/>
              <a:gd name="connsiteY4" fmla="*/ 4235938 h 4235938"/>
              <a:gd name="connsiteX5" fmla="*/ 75331 w 4162778"/>
              <a:gd name="connsiteY5" fmla="*/ 2297723 h 4235938"/>
              <a:gd name="connsiteX6" fmla="*/ 21091 w 4162778"/>
              <a:gd name="connsiteY6" fmla="*/ 2149230 h 4235938"/>
              <a:gd name="connsiteX0" fmla="*/ 21091 w 4162778"/>
              <a:gd name="connsiteY0" fmla="*/ 2149230 h 4235938"/>
              <a:gd name="connsiteX1" fmla="*/ 1388317 w 4162778"/>
              <a:gd name="connsiteY1" fmla="*/ 45719 h 4235938"/>
              <a:gd name="connsiteX2" fmla="*/ 4162778 w 4162778"/>
              <a:gd name="connsiteY2" fmla="*/ 0 h 4235938"/>
              <a:gd name="connsiteX3" fmla="*/ 4162778 w 4162778"/>
              <a:gd name="connsiteY3" fmla="*/ 2117969 h 4235938"/>
              <a:gd name="connsiteX4" fmla="*/ 2126870 w 4162778"/>
              <a:gd name="connsiteY4" fmla="*/ 4235938 h 4235938"/>
              <a:gd name="connsiteX5" fmla="*/ 75331 w 4162778"/>
              <a:gd name="connsiteY5" fmla="*/ 2297723 h 4235938"/>
              <a:gd name="connsiteX6" fmla="*/ 21091 w 4162778"/>
              <a:gd name="connsiteY6" fmla="*/ 2149230 h 4235938"/>
              <a:gd name="connsiteX0" fmla="*/ 21091 w 4162778"/>
              <a:gd name="connsiteY0" fmla="*/ 2149230 h 4235944"/>
              <a:gd name="connsiteX1" fmla="*/ 1388317 w 4162778"/>
              <a:gd name="connsiteY1" fmla="*/ 45719 h 4235944"/>
              <a:gd name="connsiteX2" fmla="*/ 4162778 w 4162778"/>
              <a:gd name="connsiteY2" fmla="*/ 0 h 4235944"/>
              <a:gd name="connsiteX3" fmla="*/ 4147147 w 4162778"/>
              <a:gd name="connsiteY3" fmla="*/ 3079261 h 4235944"/>
              <a:gd name="connsiteX4" fmla="*/ 2126870 w 4162778"/>
              <a:gd name="connsiteY4" fmla="*/ 4235938 h 4235944"/>
              <a:gd name="connsiteX5" fmla="*/ 75331 w 4162778"/>
              <a:gd name="connsiteY5" fmla="*/ 2297723 h 4235944"/>
              <a:gd name="connsiteX6" fmla="*/ 21091 w 4162778"/>
              <a:gd name="connsiteY6" fmla="*/ 2149230 h 4235944"/>
              <a:gd name="connsiteX0" fmla="*/ 21091 w 4162778"/>
              <a:gd name="connsiteY0" fmla="*/ 2149230 h 4368799"/>
              <a:gd name="connsiteX1" fmla="*/ 1388317 w 4162778"/>
              <a:gd name="connsiteY1" fmla="*/ 45719 h 4368799"/>
              <a:gd name="connsiteX2" fmla="*/ 4162778 w 4162778"/>
              <a:gd name="connsiteY2" fmla="*/ 0 h 4368799"/>
              <a:gd name="connsiteX3" fmla="*/ 4147147 w 4162778"/>
              <a:gd name="connsiteY3" fmla="*/ 3079261 h 4368799"/>
              <a:gd name="connsiteX4" fmla="*/ 2283178 w 4162778"/>
              <a:gd name="connsiteY4" fmla="*/ 4368799 h 4368799"/>
              <a:gd name="connsiteX5" fmla="*/ 75331 w 4162778"/>
              <a:gd name="connsiteY5" fmla="*/ 2297723 h 4368799"/>
              <a:gd name="connsiteX6" fmla="*/ 21091 w 4162778"/>
              <a:gd name="connsiteY6" fmla="*/ 2149230 h 4368799"/>
              <a:gd name="connsiteX0" fmla="*/ 21091 w 4162778"/>
              <a:gd name="connsiteY0" fmla="*/ 2149230 h 4368799"/>
              <a:gd name="connsiteX1" fmla="*/ 1388317 w 4162778"/>
              <a:gd name="connsiteY1" fmla="*/ 45719 h 4368799"/>
              <a:gd name="connsiteX2" fmla="*/ 4162778 w 4162778"/>
              <a:gd name="connsiteY2" fmla="*/ 0 h 4368799"/>
              <a:gd name="connsiteX3" fmla="*/ 4154963 w 4162778"/>
              <a:gd name="connsiteY3" fmla="*/ 2930769 h 4368799"/>
              <a:gd name="connsiteX4" fmla="*/ 2283178 w 4162778"/>
              <a:gd name="connsiteY4" fmla="*/ 4368799 h 4368799"/>
              <a:gd name="connsiteX5" fmla="*/ 75331 w 4162778"/>
              <a:gd name="connsiteY5" fmla="*/ 2297723 h 4368799"/>
              <a:gd name="connsiteX6" fmla="*/ 21091 w 4162778"/>
              <a:gd name="connsiteY6" fmla="*/ 2149230 h 4368799"/>
              <a:gd name="connsiteX0" fmla="*/ 21091 w 4162778"/>
              <a:gd name="connsiteY0" fmla="*/ 2149230 h 4392246"/>
              <a:gd name="connsiteX1" fmla="*/ 1388317 w 4162778"/>
              <a:gd name="connsiteY1" fmla="*/ 45719 h 4392246"/>
              <a:gd name="connsiteX2" fmla="*/ 4162778 w 4162778"/>
              <a:gd name="connsiteY2" fmla="*/ 0 h 4392246"/>
              <a:gd name="connsiteX3" fmla="*/ 4154963 w 4162778"/>
              <a:gd name="connsiteY3" fmla="*/ 2930769 h 4392246"/>
              <a:gd name="connsiteX4" fmla="*/ 2306624 w 4162778"/>
              <a:gd name="connsiteY4" fmla="*/ 4392246 h 4392246"/>
              <a:gd name="connsiteX5" fmla="*/ 75331 w 4162778"/>
              <a:gd name="connsiteY5" fmla="*/ 2297723 h 4392246"/>
              <a:gd name="connsiteX6" fmla="*/ 21091 w 4162778"/>
              <a:gd name="connsiteY6" fmla="*/ 2149230 h 4392246"/>
              <a:gd name="connsiteX0" fmla="*/ 21091 w 4162778"/>
              <a:gd name="connsiteY0" fmla="*/ 2149230 h 4392246"/>
              <a:gd name="connsiteX1" fmla="*/ 1388317 w 4162778"/>
              <a:gd name="connsiteY1" fmla="*/ 45719 h 4392246"/>
              <a:gd name="connsiteX2" fmla="*/ 4162778 w 4162778"/>
              <a:gd name="connsiteY2" fmla="*/ 0 h 4392246"/>
              <a:gd name="connsiteX3" fmla="*/ 4154963 w 4162778"/>
              <a:gd name="connsiteY3" fmla="*/ 2930769 h 4392246"/>
              <a:gd name="connsiteX4" fmla="*/ 2306624 w 4162778"/>
              <a:gd name="connsiteY4" fmla="*/ 4392246 h 4392246"/>
              <a:gd name="connsiteX5" fmla="*/ 59701 w 4162778"/>
              <a:gd name="connsiteY5" fmla="*/ 2344615 h 4392246"/>
              <a:gd name="connsiteX6" fmla="*/ 21091 w 4162778"/>
              <a:gd name="connsiteY6" fmla="*/ 2149230 h 4392246"/>
              <a:gd name="connsiteX0" fmla="*/ 22038 w 4163725"/>
              <a:gd name="connsiteY0" fmla="*/ 2149230 h 4392246"/>
              <a:gd name="connsiteX1" fmla="*/ 1365818 w 4163725"/>
              <a:gd name="connsiteY1" fmla="*/ 6642 h 4392246"/>
              <a:gd name="connsiteX2" fmla="*/ 4163725 w 4163725"/>
              <a:gd name="connsiteY2" fmla="*/ 0 h 4392246"/>
              <a:gd name="connsiteX3" fmla="*/ 4155910 w 4163725"/>
              <a:gd name="connsiteY3" fmla="*/ 2930769 h 4392246"/>
              <a:gd name="connsiteX4" fmla="*/ 2307571 w 4163725"/>
              <a:gd name="connsiteY4" fmla="*/ 4392246 h 4392246"/>
              <a:gd name="connsiteX5" fmla="*/ 60648 w 4163725"/>
              <a:gd name="connsiteY5" fmla="*/ 2344615 h 4392246"/>
              <a:gd name="connsiteX6" fmla="*/ 22038 w 4163725"/>
              <a:gd name="connsiteY6" fmla="*/ 2149230 h 4392246"/>
              <a:gd name="connsiteX0" fmla="*/ 18646 w 4160333"/>
              <a:gd name="connsiteY0" fmla="*/ 2149230 h 4392246"/>
              <a:gd name="connsiteX1" fmla="*/ 1456211 w 4160333"/>
              <a:gd name="connsiteY1" fmla="*/ 6642 h 4392246"/>
              <a:gd name="connsiteX2" fmla="*/ 4160333 w 4160333"/>
              <a:gd name="connsiteY2" fmla="*/ 0 h 4392246"/>
              <a:gd name="connsiteX3" fmla="*/ 4152518 w 4160333"/>
              <a:gd name="connsiteY3" fmla="*/ 2930769 h 4392246"/>
              <a:gd name="connsiteX4" fmla="*/ 2304179 w 4160333"/>
              <a:gd name="connsiteY4" fmla="*/ 4392246 h 4392246"/>
              <a:gd name="connsiteX5" fmla="*/ 57256 w 4160333"/>
              <a:gd name="connsiteY5" fmla="*/ 2344615 h 4392246"/>
              <a:gd name="connsiteX6" fmla="*/ 18646 w 4160333"/>
              <a:gd name="connsiteY6" fmla="*/ 2149230 h 439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0333" h="4392246">
                <a:moveTo>
                  <a:pt x="18646" y="2149230"/>
                </a:moveTo>
                <a:cubicBezTo>
                  <a:pt x="-98584" y="1211383"/>
                  <a:pt x="331810" y="6642"/>
                  <a:pt x="1456211" y="6642"/>
                </a:cubicBezTo>
                <a:lnTo>
                  <a:pt x="4160333" y="0"/>
                </a:lnTo>
                <a:cubicBezTo>
                  <a:pt x="4155123" y="1026420"/>
                  <a:pt x="4157728" y="1904349"/>
                  <a:pt x="4152518" y="2930769"/>
                </a:cubicBezTo>
                <a:cubicBezTo>
                  <a:pt x="4152518" y="4100491"/>
                  <a:pt x="3428580" y="4392246"/>
                  <a:pt x="2304179" y="4392246"/>
                </a:cubicBezTo>
                <a:cubicBezTo>
                  <a:pt x="1179778" y="4392246"/>
                  <a:pt x="299533" y="3576860"/>
                  <a:pt x="57256" y="2344615"/>
                </a:cubicBezTo>
                <a:lnTo>
                  <a:pt x="18646" y="2149230"/>
                </a:ln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733DB55-33C5-70B2-DE8B-A1A6EACFCD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060" y="355186"/>
            <a:ext cx="7004807" cy="1325563"/>
          </a:xfrm>
        </p:spPr>
        <p:txBody>
          <a:bodyPr anchor="t">
            <a:normAutofit/>
          </a:bodyPr>
          <a:lstStyle>
            <a:lvl1pPr algn="ctr">
              <a:defRPr sz="4000" b="0"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[Click to add title]</a:t>
            </a:r>
          </a:p>
        </p:txBody>
      </p:sp>
      <p:sp>
        <p:nvSpPr>
          <p:cNvPr id="5" name="Text Placeholder 24">
            <a:extLst>
              <a:ext uri="{FF2B5EF4-FFF2-40B4-BE49-F238E27FC236}">
                <a16:creationId xmlns:a16="http://schemas.microsoft.com/office/drawing/2014/main" id="{58C9AF21-B002-D583-4ACE-7129857069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1060" y="1816722"/>
            <a:ext cx="7004807" cy="441261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E8A2419-A498-1877-807A-1E622341CD9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6331789"/>
            <a:ext cx="4606506" cy="5262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57A5268-202A-436A-0CB0-D032AAC7F513}"/>
              </a:ext>
            </a:extLst>
          </p:cNvPr>
          <p:cNvSpPr txBox="1">
            <a:spLocks/>
          </p:cNvSpPr>
          <p:nvPr userDrawn="1"/>
        </p:nvSpPr>
        <p:spPr>
          <a:xfrm>
            <a:off x="11723079" y="6413363"/>
            <a:ext cx="46892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9F18F7E-FC38-944E-BBE4-4F7EC7CF5C33}" type="slidenum">
              <a:rPr lang="en-US" b="1" smtClean="0">
                <a:solidFill>
                  <a:srgbClr val="3B81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b="1" dirty="0">
              <a:solidFill>
                <a:srgbClr val="3B818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1100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ersion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graphical user interface&#10;&#10;AI-generated content may be incorrect.">
            <a:extLst>
              <a:ext uri="{FF2B5EF4-FFF2-40B4-BE49-F238E27FC236}">
                <a16:creationId xmlns:a16="http://schemas.microsoft.com/office/drawing/2014/main" id="{DF0F5C94-1B2C-5075-8002-E066D65156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D5D5744-E158-8C4C-9624-411C66FF44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30723" y="365125"/>
            <a:ext cx="7165037" cy="1325563"/>
          </a:xfrm>
        </p:spPr>
        <p:txBody>
          <a:bodyPr anchor="t">
            <a:normAutofit/>
          </a:bodyPr>
          <a:lstStyle>
            <a:lvl1pPr algn="ctr">
              <a:defRPr sz="4000" b="0"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[Click to add title]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33C004B1-55E1-5B23-8081-8854B4EF82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30723" y="1825624"/>
            <a:ext cx="7165037" cy="441261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CE212B-2091-07B7-38CA-117FE62B319F}"/>
              </a:ext>
            </a:extLst>
          </p:cNvPr>
          <p:cNvSpPr/>
          <p:nvPr userDrawn="1"/>
        </p:nvSpPr>
        <p:spPr>
          <a:xfrm>
            <a:off x="24217" y="6328144"/>
            <a:ext cx="4606506" cy="5262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10">
            <a:extLst>
              <a:ext uri="{FF2B5EF4-FFF2-40B4-BE49-F238E27FC236}">
                <a16:creationId xmlns:a16="http://schemas.microsoft.com/office/drawing/2014/main" id="{A2450F7F-4D07-D353-4B07-C2617F869B8C}"/>
              </a:ext>
            </a:extLst>
          </p:cNvPr>
          <p:cNvSpPr txBox="1">
            <a:spLocks/>
          </p:cNvSpPr>
          <p:nvPr userDrawn="1"/>
        </p:nvSpPr>
        <p:spPr>
          <a:xfrm>
            <a:off x="11723079" y="6413363"/>
            <a:ext cx="46892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9F18F7E-FC38-944E-BBE4-4F7EC7CF5C33}" type="slidenum">
              <a:rPr lang="en-US" b="1" smtClean="0">
                <a:solidFill>
                  <a:srgbClr val="3B81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b="1" dirty="0">
              <a:solidFill>
                <a:srgbClr val="3B818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460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and Text Version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ircle&#10;&#10;AI-generated content may be incorrect.">
            <a:extLst>
              <a:ext uri="{FF2B5EF4-FFF2-40B4-BE49-F238E27FC236}">
                <a16:creationId xmlns:a16="http://schemas.microsoft.com/office/drawing/2014/main" id="{6571DEAA-791B-7EE9-EF35-4DB7C82B57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32AB604-3D71-A7C6-682B-1C30A1F7385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 flipH="1">
            <a:off x="-3175" y="-3898"/>
            <a:ext cx="3763913" cy="3969175"/>
          </a:xfrm>
          <a:custGeom>
            <a:avLst/>
            <a:gdLst>
              <a:gd name="connsiteX0" fmla="*/ 0 w 3716338"/>
              <a:gd name="connsiteY0" fmla="*/ 1979613 h 3959225"/>
              <a:gd name="connsiteX1" fmla="*/ 1858169 w 3716338"/>
              <a:gd name="connsiteY1" fmla="*/ 0 h 3959225"/>
              <a:gd name="connsiteX2" fmla="*/ 3716338 w 3716338"/>
              <a:gd name="connsiteY2" fmla="*/ 0 h 3959225"/>
              <a:gd name="connsiteX3" fmla="*/ 3716338 w 3716338"/>
              <a:gd name="connsiteY3" fmla="*/ 1979613 h 3959225"/>
              <a:gd name="connsiteX4" fmla="*/ 1858169 w 3716338"/>
              <a:gd name="connsiteY4" fmla="*/ 3959226 h 3959225"/>
              <a:gd name="connsiteX5" fmla="*/ 0 w 3716338"/>
              <a:gd name="connsiteY5" fmla="*/ 1979613 h 3959225"/>
              <a:gd name="connsiteX0" fmla="*/ 35514 w 3751852"/>
              <a:gd name="connsiteY0" fmla="*/ 1979613 h 3959226"/>
              <a:gd name="connsiteX1" fmla="*/ 1122406 w 3751852"/>
              <a:gd name="connsiteY1" fmla="*/ 0 h 3959226"/>
              <a:gd name="connsiteX2" fmla="*/ 3751852 w 3751852"/>
              <a:gd name="connsiteY2" fmla="*/ 0 h 3959226"/>
              <a:gd name="connsiteX3" fmla="*/ 3751852 w 3751852"/>
              <a:gd name="connsiteY3" fmla="*/ 1979613 h 3959226"/>
              <a:gd name="connsiteX4" fmla="*/ 1893683 w 3751852"/>
              <a:gd name="connsiteY4" fmla="*/ 3959226 h 3959226"/>
              <a:gd name="connsiteX5" fmla="*/ 35514 w 3751852"/>
              <a:gd name="connsiteY5" fmla="*/ 1979613 h 3959226"/>
              <a:gd name="connsiteX0" fmla="*/ 35514 w 3751852"/>
              <a:gd name="connsiteY0" fmla="*/ 1979613 h 4005245"/>
              <a:gd name="connsiteX1" fmla="*/ 1122406 w 3751852"/>
              <a:gd name="connsiteY1" fmla="*/ 0 h 4005245"/>
              <a:gd name="connsiteX2" fmla="*/ 3751852 w 3751852"/>
              <a:gd name="connsiteY2" fmla="*/ 0 h 4005245"/>
              <a:gd name="connsiteX3" fmla="*/ 3751852 w 3751852"/>
              <a:gd name="connsiteY3" fmla="*/ 2854256 h 4005245"/>
              <a:gd name="connsiteX4" fmla="*/ 1893683 w 3751852"/>
              <a:gd name="connsiteY4" fmla="*/ 3959226 h 4005245"/>
              <a:gd name="connsiteX5" fmla="*/ 35514 w 3751852"/>
              <a:gd name="connsiteY5" fmla="*/ 1979613 h 4005245"/>
              <a:gd name="connsiteX0" fmla="*/ 14136 w 3730474"/>
              <a:gd name="connsiteY0" fmla="*/ 1979613 h 4026738"/>
              <a:gd name="connsiteX1" fmla="*/ 1101028 w 3730474"/>
              <a:gd name="connsiteY1" fmla="*/ 0 h 4026738"/>
              <a:gd name="connsiteX2" fmla="*/ 3730474 w 3730474"/>
              <a:gd name="connsiteY2" fmla="*/ 0 h 4026738"/>
              <a:gd name="connsiteX3" fmla="*/ 3730474 w 3730474"/>
              <a:gd name="connsiteY3" fmla="*/ 2854256 h 4026738"/>
              <a:gd name="connsiteX4" fmla="*/ 1490643 w 3730474"/>
              <a:gd name="connsiteY4" fmla="*/ 3983080 h 4026738"/>
              <a:gd name="connsiteX5" fmla="*/ 14136 w 3730474"/>
              <a:gd name="connsiteY5" fmla="*/ 1979613 h 4026738"/>
              <a:gd name="connsiteX0" fmla="*/ 12667 w 3760811"/>
              <a:gd name="connsiteY0" fmla="*/ 2210201 h 4012700"/>
              <a:gd name="connsiteX1" fmla="*/ 1131365 w 3760811"/>
              <a:gd name="connsiteY1" fmla="*/ 0 h 4012700"/>
              <a:gd name="connsiteX2" fmla="*/ 3760811 w 3760811"/>
              <a:gd name="connsiteY2" fmla="*/ 0 h 4012700"/>
              <a:gd name="connsiteX3" fmla="*/ 3760811 w 3760811"/>
              <a:gd name="connsiteY3" fmla="*/ 2854256 h 4012700"/>
              <a:gd name="connsiteX4" fmla="*/ 1520980 w 3760811"/>
              <a:gd name="connsiteY4" fmla="*/ 3983080 h 4012700"/>
              <a:gd name="connsiteX5" fmla="*/ 12667 w 3760811"/>
              <a:gd name="connsiteY5" fmla="*/ 2210201 h 4012700"/>
              <a:gd name="connsiteX0" fmla="*/ 15769 w 3763913"/>
              <a:gd name="connsiteY0" fmla="*/ 2210201 h 3990833"/>
              <a:gd name="connsiteX1" fmla="*/ 1134467 w 3763913"/>
              <a:gd name="connsiteY1" fmla="*/ 0 h 3990833"/>
              <a:gd name="connsiteX2" fmla="*/ 3763913 w 3763913"/>
              <a:gd name="connsiteY2" fmla="*/ 0 h 3990833"/>
              <a:gd name="connsiteX3" fmla="*/ 3763913 w 3763913"/>
              <a:gd name="connsiteY3" fmla="*/ 2854256 h 3990833"/>
              <a:gd name="connsiteX4" fmla="*/ 1587693 w 3763913"/>
              <a:gd name="connsiteY4" fmla="*/ 3959226 h 3990833"/>
              <a:gd name="connsiteX5" fmla="*/ 15769 w 3763913"/>
              <a:gd name="connsiteY5" fmla="*/ 2210201 h 3990833"/>
              <a:gd name="connsiteX0" fmla="*/ 8007 w 3756151"/>
              <a:gd name="connsiteY0" fmla="*/ 2210201 h 3962006"/>
              <a:gd name="connsiteX1" fmla="*/ 1126705 w 3756151"/>
              <a:gd name="connsiteY1" fmla="*/ 0 h 3962006"/>
              <a:gd name="connsiteX2" fmla="*/ 3756151 w 3756151"/>
              <a:gd name="connsiteY2" fmla="*/ 0 h 3962006"/>
              <a:gd name="connsiteX3" fmla="*/ 3756151 w 3756151"/>
              <a:gd name="connsiteY3" fmla="*/ 2854256 h 3962006"/>
              <a:gd name="connsiteX4" fmla="*/ 1412953 w 3756151"/>
              <a:gd name="connsiteY4" fmla="*/ 3927420 h 3962006"/>
              <a:gd name="connsiteX5" fmla="*/ 8007 w 3756151"/>
              <a:gd name="connsiteY5" fmla="*/ 2210201 h 3962006"/>
              <a:gd name="connsiteX0" fmla="*/ 12667 w 3760811"/>
              <a:gd name="connsiteY0" fmla="*/ 2210201 h 3976369"/>
              <a:gd name="connsiteX1" fmla="*/ 1131365 w 3760811"/>
              <a:gd name="connsiteY1" fmla="*/ 0 h 3976369"/>
              <a:gd name="connsiteX2" fmla="*/ 3760811 w 3760811"/>
              <a:gd name="connsiteY2" fmla="*/ 0 h 3976369"/>
              <a:gd name="connsiteX3" fmla="*/ 3760811 w 3760811"/>
              <a:gd name="connsiteY3" fmla="*/ 2854256 h 3976369"/>
              <a:gd name="connsiteX4" fmla="*/ 1520980 w 3760811"/>
              <a:gd name="connsiteY4" fmla="*/ 3943323 h 3976369"/>
              <a:gd name="connsiteX5" fmla="*/ 12667 w 3760811"/>
              <a:gd name="connsiteY5" fmla="*/ 2210201 h 3976369"/>
              <a:gd name="connsiteX0" fmla="*/ 15769 w 3763913"/>
              <a:gd name="connsiteY0" fmla="*/ 2210201 h 3969175"/>
              <a:gd name="connsiteX1" fmla="*/ 1134467 w 3763913"/>
              <a:gd name="connsiteY1" fmla="*/ 0 h 3969175"/>
              <a:gd name="connsiteX2" fmla="*/ 3763913 w 3763913"/>
              <a:gd name="connsiteY2" fmla="*/ 0 h 3969175"/>
              <a:gd name="connsiteX3" fmla="*/ 3763913 w 3763913"/>
              <a:gd name="connsiteY3" fmla="*/ 2854256 h 3969175"/>
              <a:gd name="connsiteX4" fmla="*/ 1587692 w 3763913"/>
              <a:gd name="connsiteY4" fmla="*/ 3935372 h 3969175"/>
              <a:gd name="connsiteX5" fmla="*/ 15769 w 3763913"/>
              <a:gd name="connsiteY5" fmla="*/ 2210201 h 3969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63913" h="3969175">
                <a:moveTo>
                  <a:pt x="15769" y="2210201"/>
                </a:moveTo>
                <a:cubicBezTo>
                  <a:pt x="-59769" y="1554306"/>
                  <a:pt x="108229" y="0"/>
                  <a:pt x="1134467" y="0"/>
                </a:cubicBezTo>
                <a:lnTo>
                  <a:pt x="3763913" y="0"/>
                </a:lnTo>
                <a:lnTo>
                  <a:pt x="3763913" y="2854256"/>
                </a:lnTo>
                <a:cubicBezTo>
                  <a:pt x="3763913" y="3947566"/>
                  <a:pt x="2212383" y="4042714"/>
                  <a:pt x="1587692" y="3935372"/>
                </a:cubicBezTo>
                <a:cubicBezTo>
                  <a:pt x="963001" y="3828030"/>
                  <a:pt x="91307" y="2866096"/>
                  <a:pt x="15769" y="2210201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C1291F9-BB9C-0421-9626-04768D78D7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30723" y="365125"/>
            <a:ext cx="7165037" cy="1325563"/>
          </a:xfrm>
        </p:spPr>
        <p:txBody>
          <a:bodyPr anchor="t">
            <a:normAutofit/>
          </a:bodyPr>
          <a:lstStyle>
            <a:lvl1pPr algn="ctr">
              <a:defRPr sz="4000" b="0"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[Click to add title]</a:t>
            </a:r>
          </a:p>
        </p:txBody>
      </p:sp>
      <p:sp>
        <p:nvSpPr>
          <p:cNvPr id="4" name="Text Placeholder 24">
            <a:extLst>
              <a:ext uri="{FF2B5EF4-FFF2-40B4-BE49-F238E27FC236}">
                <a16:creationId xmlns:a16="http://schemas.microsoft.com/office/drawing/2014/main" id="{87FE30BB-0F3A-9FA5-DB99-61F4CA24C8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30723" y="1825624"/>
            <a:ext cx="7165037" cy="441261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41D4D27-2D0C-AE73-6F9B-57FA77C12F9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6331789"/>
            <a:ext cx="4606506" cy="5262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6D3ACED-A650-65F1-99B2-2724F5709912}"/>
              </a:ext>
            </a:extLst>
          </p:cNvPr>
          <p:cNvSpPr txBox="1">
            <a:spLocks/>
          </p:cNvSpPr>
          <p:nvPr userDrawn="1"/>
        </p:nvSpPr>
        <p:spPr>
          <a:xfrm>
            <a:off x="11723079" y="6413363"/>
            <a:ext cx="46892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9F18F7E-FC38-944E-BBE4-4F7EC7CF5C33}" type="slidenum">
              <a:rPr lang="en-US" b="1" smtClean="0">
                <a:solidFill>
                  <a:srgbClr val="3B81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b="1" dirty="0">
              <a:solidFill>
                <a:srgbClr val="3B818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795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ersion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ogo&#10;&#10;AI-generated content may be incorrect.">
            <a:extLst>
              <a:ext uri="{FF2B5EF4-FFF2-40B4-BE49-F238E27FC236}">
                <a16:creationId xmlns:a16="http://schemas.microsoft.com/office/drawing/2014/main" id="{3ADA5F50-3F55-B3C1-9D73-AEC81A6C67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D5D5744-E158-8C4C-9624-411C66FF44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4319" y="365125"/>
            <a:ext cx="6460532" cy="1325563"/>
          </a:xfrm>
        </p:spPr>
        <p:txBody>
          <a:bodyPr anchor="t"/>
          <a:lstStyle>
            <a:lvl1pPr algn="ctr">
              <a:defRPr b="0"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[Click to add title]</a:t>
            </a:r>
          </a:p>
        </p:txBody>
      </p:sp>
      <p:sp>
        <p:nvSpPr>
          <p:cNvPr id="18" name="Text Placeholder 24">
            <a:extLst>
              <a:ext uri="{FF2B5EF4-FFF2-40B4-BE49-F238E27FC236}">
                <a16:creationId xmlns:a16="http://schemas.microsoft.com/office/drawing/2014/main" id="{C772E91E-AB2B-7AA6-1708-2C758AE44C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4320" y="1825625"/>
            <a:ext cx="6460532" cy="441261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FF32BC-E8B3-F29E-A4BA-99330A32C2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6315338"/>
            <a:ext cx="4606506" cy="5262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10">
            <a:extLst>
              <a:ext uri="{FF2B5EF4-FFF2-40B4-BE49-F238E27FC236}">
                <a16:creationId xmlns:a16="http://schemas.microsoft.com/office/drawing/2014/main" id="{918F3D2C-C59F-D776-71CC-711744FBB3AA}"/>
              </a:ext>
            </a:extLst>
          </p:cNvPr>
          <p:cNvSpPr txBox="1">
            <a:spLocks/>
          </p:cNvSpPr>
          <p:nvPr userDrawn="1"/>
        </p:nvSpPr>
        <p:spPr>
          <a:xfrm>
            <a:off x="11723079" y="6413363"/>
            <a:ext cx="46892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9F18F7E-FC38-944E-BBE4-4F7EC7CF5C33}" type="slidenum">
              <a:rPr lang="en-US" b="1" smtClean="0">
                <a:solidFill>
                  <a:srgbClr val="3B81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b="1" dirty="0">
              <a:solidFill>
                <a:srgbClr val="3B818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163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and Text Version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shape&#10;&#10;AI-generated content may be incorrect.">
            <a:extLst>
              <a:ext uri="{FF2B5EF4-FFF2-40B4-BE49-F238E27FC236}">
                <a16:creationId xmlns:a16="http://schemas.microsoft.com/office/drawing/2014/main" id="{34B8F455-ABD0-E3D3-AF24-22C47D9AE6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EA6740D-871D-9D89-CED4-C044635BD42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857642" y="2036579"/>
            <a:ext cx="3947945" cy="3665590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879C3D6-2B5D-24A3-5DDF-030EA2A84C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4319" y="365125"/>
            <a:ext cx="6460532" cy="1325563"/>
          </a:xfrm>
        </p:spPr>
        <p:txBody>
          <a:bodyPr anchor="t"/>
          <a:lstStyle>
            <a:lvl1pPr algn="ctr">
              <a:defRPr b="0"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[Click to add title]</a:t>
            </a:r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39BD6C55-1CFF-9DA2-9186-6D421CB1C1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4320" y="1825625"/>
            <a:ext cx="6460532" cy="441261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D20D93E-0F5D-36C0-C4D1-9E26F930EE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6331789"/>
            <a:ext cx="4606506" cy="5262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lide Number Placeholder 10">
            <a:extLst>
              <a:ext uri="{FF2B5EF4-FFF2-40B4-BE49-F238E27FC236}">
                <a16:creationId xmlns:a16="http://schemas.microsoft.com/office/drawing/2014/main" id="{92D0DEE3-3B05-3DC3-4B21-FD0BD488A344}"/>
              </a:ext>
            </a:extLst>
          </p:cNvPr>
          <p:cNvSpPr txBox="1">
            <a:spLocks/>
          </p:cNvSpPr>
          <p:nvPr userDrawn="1"/>
        </p:nvSpPr>
        <p:spPr>
          <a:xfrm>
            <a:off x="11723079" y="6413363"/>
            <a:ext cx="46892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9F18F7E-FC38-944E-BBE4-4F7EC7CF5C33}" type="slidenum">
              <a:rPr lang="en-US" b="1" smtClean="0">
                <a:solidFill>
                  <a:srgbClr val="3B81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b="1" dirty="0">
              <a:solidFill>
                <a:srgbClr val="3B818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29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and Text Version #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graphical user interface&#10;&#10;AI-generated content may be incorrect.">
            <a:extLst>
              <a:ext uri="{FF2B5EF4-FFF2-40B4-BE49-F238E27FC236}">
                <a16:creationId xmlns:a16="http://schemas.microsoft.com/office/drawing/2014/main" id="{5A446B01-4C7E-1AB8-96C9-46E5DBF632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D5D5744-E158-8C4C-9624-411C66FF44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7549" y="365125"/>
            <a:ext cx="7078211" cy="1325563"/>
          </a:xfrm>
        </p:spPr>
        <p:txBody>
          <a:bodyPr anchor="t">
            <a:normAutofit/>
          </a:bodyPr>
          <a:lstStyle>
            <a:lvl1pPr algn="ctr">
              <a:defRPr sz="4000" b="0"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[Click to add title]</a:t>
            </a:r>
          </a:p>
        </p:txBody>
      </p:sp>
      <p:sp>
        <p:nvSpPr>
          <p:cNvPr id="22" name="Text Placeholder 24">
            <a:extLst>
              <a:ext uri="{FF2B5EF4-FFF2-40B4-BE49-F238E27FC236}">
                <a16:creationId xmlns:a16="http://schemas.microsoft.com/office/drawing/2014/main" id="{B4AACBCC-A359-4C56-A1C3-51B241A130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17549" y="1825624"/>
            <a:ext cx="7078211" cy="441261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Slide Number Placeholder 10">
            <a:extLst>
              <a:ext uri="{FF2B5EF4-FFF2-40B4-BE49-F238E27FC236}">
                <a16:creationId xmlns:a16="http://schemas.microsoft.com/office/drawing/2014/main" id="{D499E682-DB14-6BC1-4B3E-C2B5E6419891}"/>
              </a:ext>
            </a:extLst>
          </p:cNvPr>
          <p:cNvSpPr txBox="1">
            <a:spLocks/>
          </p:cNvSpPr>
          <p:nvPr userDrawn="1"/>
        </p:nvSpPr>
        <p:spPr>
          <a:xfrm>
            <a:off x="11723079" y="6413363"/>
            <a:ext cx="46892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9F18F7E-FC38-944E-BBE4-4F7EC7CF5C33}" type="slidenum">
              <a:rPr lang="en-US" b="1" smtClean="0">
                <a:solidFill>
                  <a:srgbClr val="3B81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b="1" dirty="0">
              <a:solidFill>
                <a:srgbClr val="3B818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70118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and Text Version #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bubble chart&#10;&#10;AI-generated content may be incorrect.">
            <a:extLst>
              <a:ext uri="{FF2B5EF4-FFF2-40B4-BE49-F238E27FC236}">
                <a16:creationId xmlns:a16="http://schemas.microsoft.com/office/drawing/2014/main" id="{C41AE545-CEF6-5F74-EC2C-CF3DF226A8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D5D5744-E158-8C4C-9624-411C66FF44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21857" y="365125"/>
            <a:ext cx="6710901" cy="1325563"/>
          </a:xfrm>
        </p:spPr>
        <p:txBody>
          <a:bodyPr anchor="t">
            <a:normAutofit/>
          </a:bodyPr>
          <a:lstStyle>
            <a:lvl1pPr algn="ctr">
              <a:defRPr sz="4000"/>
            </a:lvl1pPr>
          </a:lstStyle>
          <a:p>
            <a:r>
              <a:rPr lang="en-US" dirty="0"/>
              <a:t>[Click to add title]</a:t>
            </a:r>
          </a:p>
        </p:txBody>
      </p:sp>
      <p:sp>
        <p:nvSpPr>
          <p:cNvPr id="22" name="Text Placeholder 24">
            <a:extLst>
              <a:ext uri="{FF2B5EF4-FFF2-40B4-BE49-F238E27FC236}">
                <a16:creationId xmlns:a16="http://schemas.microsoft.com/office/drawing/2014/main" id="{B4AACBCC-A359-4C56-A1C3-51B241A130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21857" y="1825624"/>
            <a:ext cx="6710901" cy="4412615"/>
          </a:xfrm>
        </p:spPr>
        <p:txBody>
          <a:bodyPr/>
          <a:lstStyle>
            <a:lvl3pPr>
              <a:defRPr/>
            </a:lvl3pPr>
            <a:lvl4pPr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41EBA78-CE64-A08C-872C-B029360170A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84975" y="3040063"/>
            <a:ext cx="2211387" cy="2220912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14901E84-1237-1C13-18AC-B2CC5196A16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226882" y="519144"/>
            <a:ext cx="2211387" cy="2220912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A9016074-4872-AC50-D8E5-89F18A5F855B}"/>
              </a:ext>
            </a:extLst>
          </p:cNvPr>
          <p:cNvSpPr txBox="1">
            <a:spLocks/>
          </p:cNvSpPr>
          <p:nvPr userDrawn="1"/>
        </p:nvSpPr>
        <p:spPr>
          <a:xfrm>
            <a:off x="11723079" y="6413363"/>
            <a:ext cx="46892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9F18F7E-FC38-944E-BBE4-4F7EC7CF5C33}" type="slidenum">
              <a:rPr lang="en-US" b="1" smtClean="0">
                <a:solidFill>
                  <a:srgbClr val="3B81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b="1" dirty="0">
              <a:solidFill>
                <a:srgbClr val="3B818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2680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ublication slide Version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shape&#10;&#10;AI-generated content may be incorrect.">
            <a:extLst>
              <a:ext uri="{FF2B5EF4-FFF2-40B4-BE49-F238E27FC236}">
                <a16:creationId xmlns:a16="http://schemas.microsoft.com/office/drawing/2014/main" id="{D0E5096D-39D0-A9EC-197F-1F70A6B15F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AF3D62-21B2-9067-454C-FF19118CF8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32472" y="365125"/>
            <a:ext cx="9321327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[Use slide to present research findings] </a:t>
            </a:r>
          </a:p>
        </p:txBody>
      </p:sp>
      <p:sp>
        <p:nvSpPr>
          <p:cNvPr id="18" name="TextBox 12">
            <a:extLst>
              <a:ext uri="{FF2B5EF4-FFF2-40B4-BE49-F238E27FC236}">
                <a16:creationId xmlns:a16="http://schemas.microsoft.com/office/drawing/2014/main" id="{81E19272-F886-CC9B-3AE1-9D32D9C95988}"/>
              </a:ext>
            </a:extLst>
          </p:cNvPr>
          <p:cNvSpPr txBox="1"/>
          <p:nvPr/>
        </p:nvSpPr>
        <p:spPr>
          <a:xfrm>
            <a:off x="3001636" y="1946106"/>
            <a:ext cx="9392587" cy="3655899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</a:pPr>
            <a:endParaRPr/>
          </a:p>
        </p:txBody>
      </p:sp>
      <p:sp>
        <p:nvSpPr>
          <p:cNvPr id="24" name="Text Placeholder 24">
            <a:extLst>
              <a:ext uri="{FF2B5EF4-FFF2-40B4-BE49-F238E27FC236}">
                <a16:creationId xmlns:a16="http://schemas.microsoft.com/office/drawing/2014/main" id="{30162286-32FF-A5D0-473A-4757DE80D8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8184" y="1870594"/>
            <a:ext cx="5075526" cy="42320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C0B819D1-A09A-D873-F02A-7BC9C047744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16195" y="6481163"/>
            <a:ext cx="5419725" cy="249237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3B8186"/>
                </a:solidFill>
              </a:defRPr>
            </a:lvl1pPr>
          </a:lstStyle>
          <a:p>
            <a:pPr lvl="0"/>
            <a:r>
              <a:rPr lang="en-US" dirty="0"/>
              <a:t>Citation: Last name et al. Journal Abbrev. Year Month Day; journal number(issue); page(s)</a:t>
            </a:r>
          </a:p>
        </p:txBody>
      </p:sp>
      <p:sp>
        <p:nvSpPr>
          <p:cNvPr id="15" name="Slide Number Placeholder 10">
            <a:extLst>
              <a:ext uri="{FF2B5EF4-FFF2-40B4-BE49-F238E27FC236}">
                <a16:creationId xmlns:a16="http://schemas.microsoft.com/office/drawing/2014/main" id="{E8AE6678-420E-0AE0-6E6C-CF292067DF48}"/>
              </a:ext>
            </a:extLst>
          </p:cNvPr>
          <p:cNvSpPr txBox="1">
            <a:spLocks/>
          </p:cNvSpPr>
          <p:nvPr userDrawn="1"/>
        </p:nvSpPr>
        <p:spPr>
          <a:xfrm>
            <a:off x="11723079" y="6413363"/>
            <a:ext cx="46892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9F18F7E-FC38-944E-BBE4-4F7EC7CF5C33}" type="slidenum">
              <a:rPr lang="en-US" b="1" smtClean="0">
                <a:solidFill>
                  <a:srgbClr val="3B81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b="1" dirty="0">
              <a:solidFill>
                <a:srgbClr val="3B818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icture Placeholder 20">
            <a:extLst>
              <a:ext uri="{FF2B5EF4-FFF2-40B4-BE49-F238E27FC236}">
                <a16:creationId xmlns:a16="http://schemas.microsoft.com/office/drawing/2014/main" id="{07969F30-EA9A-04DC-6E18-8638C1742A2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17919" y="2057182"/>
            <a:ext cx="5531257" cy="4045444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insert screenshot of manuscript title page</a:t>
            </a:r>
          </a:p>
        </p:txBody>
      </p:sp>
    </p:spTree>
    <p:extLst>
      <p:ext uri="{BB962C8B-B14F-4D97-AF65-F5344CB8AC3E}">
        <p14:creationId xmlns:p14="http://schemas.microsoft.com/office/powerpoint/2010/main" val="34723681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blication slide Version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background pattern&#10;&#10;AI-generated content may be incorrect.">
            <a:extLst>
              <a:ext uri="{FF2B5EF4-FFF2-40B4-BE49-F238E27FC236}">
                <a16:creationId xmlns:a16="http://schemas.microsoft.com/office/drawing/2014/main" id="{F937C028-64EE-15DD-116B-6619C647A2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AF3D62-21B2-9067-454C-FF19118CF8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8184" y="365809"/>
            <a:ext cx="9321327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[Use slide to present research findings] </a:t>
            </a:r>
          </a:p>
        </p:txBody>
      </p:sp>
      <p:sp>
        <p:nvSpPr>
          <p:cNvPr id="18" name="TextBox 12">
            <a:extLst>
              <a:ext uri="{FF2B5EF4-FFF2-40B4-BE49-F238E27FC236}">
                <a16:creationId xmlns:a16="http://schemas.microsoft.com/office/drawing/2014/main" id="{81E19272-F886-CC9B-3AE1-9D32D9C95988}"/>
              </a:ext>
            </a:extLst>
          </p:cNvPr>
          <p:cNvSpPr txBox="1"/>
          <p:nvPr/>
        </p:nvSpPr>
        <p:spPr>
          <a:xfrm>
            <a:off x="3001636" y="1946106"/>
            <a:ext cx="9392587" cy="3655899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</a:pPr>
            <a:endParaRPr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FB2510C9-7AD8-EC8F-3BAF-60E5F9E939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8184" y="1870594"/>
            <a:ext cx="5075526" cy="42320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25ABB419-7D0D-EA24-EBDF-642FA895DA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16195" y="6481163"/>
            <a:ext cx="5419725" cy="249237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3B8186"/>
                </a:solidFill>
              </a:defRPr>
            </a:lvl1pPr>
          </a:lstStyle>
          <a:p>
            <a:pPr lvl="0"/>
            <a:r>
              <a:rPr lang="en-US" dirty="0"/>
              <a:t>Citation: Last name et al. Journal Abbrev. Year Month Day; journal number(issue); page(s)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1AFEBB-6D18-F420-DD4C-0B68F393156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6315338"/>
            <a:ext cx="4606506" cy="5262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lide Number Placeholder 10">
            <a:extLst>
              <a:ext uri="{FF2B5EF4-FFF2-40B4-BE49-F238E27FC236}">
                <a16:creationId xmlns:a16="http://schemas.microsoft.com/office/drawing/2014/main" id="{FC4FFF9B-C663-7120-BAB0-A3C3FDB75D40}"/>
              </a:ext>
            </a:extLst>
          </p:cNvPr>
          <p:cNvSpPr txBox="1">
            <a:spLocks/>
          </p:cNvSpPr>
          <p:nvPr userDrawn="1"/>
        </p:nvSpPr>
        <p:spPr>
          <a:xfrm>
            <a:off x="11723079" y="6413363"/>
            <a:ext cx="46892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9F18F7E-FC38-944E-BBE4-4F7EC7CF5C33}" type="slidenum">
              <a:rPr lang="en-US" b="1" smtClean="0">
                <a:solidFill>
                  <a:srgbClr val="3B81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b="1" dirty="0">
              <a:solidFill>
                <a:srgbClr val="3B818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icture Placeholder 20">
            <a:extLst>
              <a:ext uri="{FF2B5EF4-FFF2-40B4-BE49-F238E27FC236}">
                <a16:creationId xmlns:a16="http://schemas.microsoft.com/office/drawing/2014/main" id="{BF6CBDEA-768D-243D-BD68-2F696B1A54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17919" y="2057182"/>
            <a:ext cx="5531257" cy="4045444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insert screenshot of manuscript title page</a:t>
            </a:r>
          </a:p>
        </p:txBody>
      </p:sp>
    </p:spTree>
    <p:extLst>
      <p:ext uri="{BB962C8B-B14F-4D97-AF65-F5344CB8AC3E}">
        <p14:creationId xmlns:p14="http://schemas.microsoft.com/office/powerpoint/2010/main" val="2143560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b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background pattern&#10;&#10;AI-generated content may be incorrect.">
            <a:extLst>
              <a:ext uri="{FF2B5EF4-FFF2-40B4-BE49-F238E27FC236}">
                <a16:creationId xmlns:a16="http://schemas.microsoft.com/office/drawing/2014/main" id="{1E6B9087-3A6A-B538-8979-37D8530B8F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102501-B7A5-11E4-F92D-24198251CA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13183" y="365125"/>
            <a:ext cx="10240617" cy="1234101"/>
          </a:xfrm>
        </p:spPr>
        <p:txBody>
          <a:bodyPr/>
          <a:lstStyle>
            <a:lvl1pPr algn="ctr">
              <a:defRPr b="0"/>
            </a:lvl1pPr>
          </a:lstStyle>
          <a:p>
            <a:r>
              <a:rPr lang="en-US" dirty="0"/>
              <a:t>[Click to add title]</a:t>
            </a:r>
          </a:p>
        </p:txBody>
      </p:sp>
      <p:sp>
        <p:nvSpPr>
          <p:cNvPr id="18" name="Text Placeholder 24">
            <a:extLst>
              <a:ext uri="{FF2B5EF4-FFF2-40B4-BE49-F238E27FC236}">
                <a16:creationId xmlns:a16="http://schemas.microsoft.com/office/drawing/2014/main" id="{7F6749CD-2E22-D284-9A1A-1A23D9C634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714" y="1954835"/>
            <a:ext cx="5406322" cy="42834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9DD25E32-FDF6-D01D-50B3-B88A569A3005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6289962" y="1966913"/>
            <a:ext cx="5406323" cy="4271327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1E0B07-845E-7BCD-34B3-E0AB52F18B5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6315338"/>
            <a:ext cx="4606506" cy="5262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10">
            <a:extLst>
              <a:ext uri="{FF2B5EF4-FFF2-40B4-BE49-F238E27FC236}">
                <a16:creationId xmlns:a16="http://schemas.microsoft.com/office/drawing/2014/main" id="{3D1F7ED2-BDD4-18EB-E189-BAE3FA9EAAAC}"/>
              </a:ext>
            </a:extLst>
          </p:cNvPr>
          <p:cNvSpPr txBox="1">
            <a:spLocks/>
          </p:cNvSpPr>
          <p:nvPr userDrawn="1"/>
        </p:nvSpPr>
        <p:spPr>
          <a:xfrm>
            <a:off x="11723079" y="6413363"/>
            <a:ext cx="46892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9F18F7E-FC38-944E-BBE4-4F7EC7CF5C33}" type="slidenum">
              <a:rPr lang="en-US" b="1" smtClean="0">
                <a:solidFill>
                  <a:srgbClr val="3B81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b="1" dirty="0">
              <a:solidFill>
                <a:srgbClr val="3B818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184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79E809-4BC2-1454-F221-AC443F3FA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01CC6F-1C31-1B97-4A90-0F6258A9B2CD}"/>
              </a:ext>
            </a:extLst>
          </p:cNvPr>
          <p:cNvSpPr>
            <a:spLocks noGrp="1" noChangeAspect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 </a:t>
            </a:r>
          </a:p>
        </p:txBody>
      </p:sp>
      <p:sp>
        <p:nvSpPr>
          <p:cNvPr id="7" name="Freeform 21">
            <a:extLst>
              <a:ext uri="{FF2B5EF4-FFF2-40B4-BE49-F238E27FC236}">
                <a16:creationId xmlns:a16="http://schemas.microsoft.com/office/drawing/2014/main" id="{257AC6DE-FF25-BC96-6C58-97356712C5DC}"/>
              </a:ext>
            </a:extLst>
          </p:cNvPr>
          <p:cNvSpPr/>
          <p:nvPr userDrawn="1"/>
        </p:nvSpPr>
        <p:spPr>
          <a:xfrm>
            <a:off x="0" y="6082674"/>
            <a:ext cx="4610078" cy="1099495"/>
          </a:xfrm>
          <a:custGeom>
            <a:avLst/>
            <a:gdLst/>
            <a:ahLst/>
            <a:cxnLst/>
            <a:rect l="l" t="t" r="r" b="b"/>
            <a:pathLst>
              <a:path w="6123526" h="1530882">
                <a:moveTo>
                  <a:pt x="0" y="0"/>
                </a:moveTo>
                <a:lnTo>
                  <a:pt x="6123526" y="0"/>
                </a:lnTo>
                <a:lnTo>
                  <a:pt x="6123526" y="1530881"/>
                </a:lnTo>
                <a:lnTo>
                  <a:pt x="0" y="1530881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Slide Number Placeholder 10">
            <a:extLst>
              <a:ext uri="{FF2B5EF4-FFF2-40B4-BE49-F238E27FC236}">
                <a16:creationId xmlns:a16="http://schemas.microsoft.com/office/drawing/2014/main" id="{FF3B2907-1CFF-1F0D-86B0-E55C77419544}"/>
              </a:ext>
            </a:extLst>
          </p:cNvPr>
          <p:cNvSpPr txBox="1">
            <a:spLocks/>
          </p:cNvSpPr>
          <p:nvPr userDrawn="1"/>
        </p:nvSpPr>
        <p:spPr>
          <a:xfrm>
            <a:off x="11723079" y="6413363"/>
            <a:ext cx="46892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9F18F7E-FC38-944E-BBE4-4F7EC7CF5C33}" type="slidenum">
              <a:rPr lang="en-US" b="1" smtClean="0">
                <a:solidFill>
                  <a:srgbClr val="3B81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b="1" dirty="0">
              <a:solidFill>
                <a:srgbClr val="3B818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051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51" r:id="rId2"/>
    <p:sldLayoutId id="2147483660" r:id="rId3"/>
    <p:sldLayoutId id="2147483654" r:id="rId4"/>
    <p:sldLayoutId id="2147483690" r:id="rId5"/>
    <p:sldLayoutId id="2147483695" r:id="rId6"/>
    <p:sldLayoutId id="2147483650" r:id="rId7"/>
    <p:sldLayoutId id="2147483696" r:id="rId8"/>
    <p:sldLayoutId id="2147483662" r:id="rId9"/>
    <p:sldLayoutId id="2147483697" r:id="rId10"/>
    <p:sldLayoutId id="2147483663" r:id="rId11"/>
    <p:sldLayoutId id="2147483698" r:id="rId12"/>
    <p:sldLayoutId id="2147483652" r:id="rId13"/>
    <p:sldLayoutId id="2147483664" r:id="rId14"/>
    <p:sldLayoutId id="2147483666" r:id="rId15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1"/>
          </a:solidFill>
          <a:latin typeface="Arial Rounded MT Bold" panose="020F0704030504030204" pitchFamily="34" charset="0"/>
          <a:ea typeface="Roboto Black" panose="02000000000000000000" pitchFamily="2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Roboto" panose="02000000000000000000" pitchFamily="2" charset="0"/>
        <a:buChar char="—"/>
        <a:defRPr sz="2200" kern="1200">
          <a:solidFill>
            <a:schemeClr val="tx1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7FE4E25F_373A3193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7FE4E267_29C1C2A1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60188B-1589-0F8F-8BF5-1B405773B036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Heartland DCOC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E64DC4B-E37A-6408-291E-EFC6A13F0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Rounded MT Bold" panose="020F0704030504030204" pitchFamily="34" charset="0"/>
              </a:rPr>
              <a:t>ISPCTN</a:t>
            </a:r>
            <a:br>
              <a:rPr lang="en-US" dirty="0">
                <a:latin typeface="Arial Rounded MT Bold" panose="020F0704030504030204" pitchFamily="34" charset="0"/>
              </a:rPr>
            </a:br>
            <a:r>
              <a:rPr lang="en-US" dirty="0">
                <a:latin typeface="Arial Rounded MT Bold" panose="020F0704030504030204" pitchFamily="34" charset="0"/>
              </a:rPr>
              <a:t>Name Change</a:t>
            </a:r>
          </a:p>
        </p:txBody>
      </p:sp>
    </p:spTree>
    <p:extLst>
      <p:ext uri="{BB962C8B-B14F-4D97-AF65-F5344CB8AC3E}">
        <p14:creationId xmlns:p14="http://schemas.microsoft.com/office/powerpoint/2010/main" val="978998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52974-249F-2752-886B-09741FBC7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6DCBAB1-8D40-54E1-E586-AF94F1F00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Rename?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DA7C88-5547-A559-AC76-2DEEFDD4D0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972" y="1779833"/>
            <a:ext cx="7632192" cy="5224272"/>
          </a:xfrm>
        </p:spPr>
        <p:txBody>
          <a:bodyPr>
            <a:normAutofit/>
          </a:bodyPr>
          <a:lstStyle/>
          <a:p>
            <a:pPr marL="342900" lvl="0" indent="-342900"/>
            <a:r>
              <a:rPr lang="en-US" dirty="0"/>
              <a:t>Long-time interest and discussion among network members</a:t>
            </a:r>
          </a:p>
          <a:p>
            <a:pPr marL="342900" lvl="0" indent="-342900"/>
            <a:r>
              <a:rPr lang="en-US" dirty="0"/>
              <a:t>Long name that is hard to remember and say </a:t>
            </a:r>
          </a:p>
          <a:p>
            <a:pPr marL="342900" lvl="0" indent="-342900"/>
            <a:r>
              <a:rPr lang="en-US" dirty="0"/>
              <a:t>Acronym within an acronym </a:t>
            </a:r>
          </a:p>
          <a:p>
            <a:pPr marL="342900" lvl="0" indent="-342900"/>
            <a:r>
              <a:rPr lang="en-US" dirty="0"/>
              <a:t>Creates a barrier to widespread brand recognition among target audiences</a:t>
            </a:r>
          </a:p>
          <a:p>
            <a:pPr marL="342900" lvl="0" indent="-342900"/>
            <a:r>
              <a:rPr lang="en-US" dirty="0"/>
              <a:t>Doesn’t necessarily convey value proposition</a:t>
            </a:r>
          </a:p>
          <a:p>
            <a:pPr marL="342900" lvl="0" indent="-342900"/>
            <a:r>
              <a:rPr lang="en-US" dirty="0"/>
              <a:t>Initiated with previous DCOC, gained momentum with Cycle 3 DCOC</a:t>
            </a:r>
          </a:p>
          <a:p>
            <a:pPr marL="0" indent="0">
              <a:buNone/>
            </a:pP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51492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949741-D321-D355-1AFD-4BB9BD3E5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0E53211-AB66-E583-22CC-2736F1F13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0723" y="500061"/>
            <a:ext cx="7165037" cy="1325563"/>
          </a:xfrm>
        </p:spPr>
        <p:txBody>
          <a:bodyPr>
            <a:noAutofit/>
          </a:bodyPr>
          <a:lstStyle/>
          <a:p>
            <a:r>
              <a:rPr lang="en-US" dirty="0"/>
              <a:t>Grantee Key Points from Early 2025</a:t>
            </a:r>
            <a:br>
              <a:rPr lang="en-US" dirty="0"/>
            </a:br>
            <a:endParaRPr lang="en-US" sz="28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2281436-9265-5605-C250-02F15A103B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82441" y="1899764"/>
            <a:ext cx="7165037" cy="4412615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200" i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FDD158-3E58-01F9-627E-0C34FA083B2F}"/>
              </a:ext>
            </a:extLst>
          </p:cNvPr>
          <p:cNvSpPr txBox="1"/>
          <p:nvPr/>
        </p:nvSpPr>
        <p:spPr>
          <a:xfrm>
            <a:off x="4482441" y="2504983"/>
            <a:ext cx="6630004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Simpler </a:t>
            </a:r>
            <a:r>
              <a:rPr lang="en-US" sz="2800" b="1" dirty="0"/>
              <a:t>Name</a:t>
            </a:r>
            <a:r>
              <a:rPr lang="en-US" sz="2800" dirty="0"/>
              <a:t> that captures the </a:t>
            </a:r>
            <a:r>
              <a:rPr lang="en-US" sz="2800" b="1" dirty="0"/>
              <a:t>Brand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Coincides with ECHO Cohort name and brand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Represents child health, clinical trials, community, network, rural, underserved, capacity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Easier to say and more recognizable</a:t>
            </a:r>
          </a:p>
        </p:txBody>
      </p:sp>
    </p:spTree>
    <p:extLst>
      <p:ext uri="{BB962C8B-B14F-4D97-AF65-F5344CB8AC3E}">
        <p14:creationId xmlns:p14="http://schemas.microsoft.com/office/powerpoint/2010/main" val="978340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A645337-ABD1-8F26-3F6A-6495828C8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Two ECHO Components</a:t>
            </a:r>
            <a:br>
              <a:rPr lang="en-US" dirty="0"/>
            </a:br>
            <a:r>
              <a:rPr lang="en-US" dirty="0"/>
              <a:t>					</a:t>
            </a:r>
            <a:r>
              <a:rPr lang="en-US" sz="1100" i="1" dirty="0"/>
              <a:t>from echochildren.org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0E817C4-E606-5F91-0643-80CC435636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3223552"/>
              </p:ext>
            </p:extLst>
          </p:nvPr>
        </p:nvGraphicFramePr>
        <p:xfrm>
          <a:off x="4717549" y="1741385"/>
          <a:ext cx="7282687" cy="1935481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2416532">
                  <a:extLst>
                    <a:ext uri="{9D8B030D-6E8A-4147-A177-3AD203B41FA5}">
                      <a16:colId xmlns:a16="http://schemas.microsoft.com/office/drawing/2014/main" val="796985422"/>
                    </a:ext>
                  </a:extLst>
                </a:gridCol>
                <a:gridCol w="2416532">
                  <a:extLst>
                    <a:ext uri="{9D8B030D-6E8A-4147-A177-3AD203B41FA5}">
                      <a16:colId xmlns:a16="http://schemas.microsoft.com/office/drawing/2014/main" val="2595588230"/>
                    </a:ext>
                  </a:extLst>
                </a:gridCol>
                <a:gridCol w="2449623">
                  <a:extLst>
                    <a:ext uri="{9D8B030D-6E8A-4147-A177-3AD203B41FA5}">
                      <a16:colId xmlns:a16="http://schemas.microsoft.com/office/drawing/2014/main" val="1214536173"/>
                    </a:ext>
                  </a:extLst>
                </a:gridCol>
              </a:tblGrid>
              <a:tr h="51944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Name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Common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Feature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486100"/>
                  </a:ext>
                </a:extLst>
              </a:tr>
              <a:tr h="519449">
                <a:tc>
                  <a:txBody>
                    <a:bodyPr/>
                    <a:lstStyle/>
                    <a:p>
                      <a:r>
                        <a:rPr lang="en-US" sz="1400" dirty="0"/>
                        <a:t>ECHO Cohort Consortium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ECHO Cohort 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Observational studies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302562"/>
                  </a:ext>
                </a:extLst>
              </a:tr>
              <a:tr h="896583">
                <a:tc>
                  <a:txBody>
                    <a:bodyPr/>
                    <a:lstStyle/>
                    <a:p>
                      <a:r>
                        <a:rPr lang="en-US" sz="1400" dirty="0" err="1"/>
                        <a:t>IDeA</a:t>
                      </a:r>
                      <a:r>
                        <a:rPr lang="en-US" sz="1400" dirty="0"/>
                        <a:t> States Pediatric Clinical Trial 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ISPCTN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Intervention studies/trials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02965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6D2DEE4-06B8-DBD5-4EF8-252D299D3802}"/>
              </a:ext>
            </a:extLst>
          </p:cNvPr>
          <p:cNvSpPr txBox="1"/>
          <p:nvPr/>
        </p:nvSpPr>
        <p:spPr>
          <a:xfrm>
            <a:off x="4327461" y="4027710"/>
            <a:ext cx="728268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ECHO program component names have a discordant 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Cohort side has a simple name and a shortened version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Renaming Cohort side is not an option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ISPCTN side has a complex name with an acronym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 addition, </a:t>
            </a:r>
            <a:r>
              <a:rPr lang="en-US" i="1" dirty="0"/>
              <a:t>ECHO Cohort Consortium </a:t>
            </a:r>
            <a:r>
              <a:rPr lang="en-US" dirty="0"/>
              <a:t>is</a:t>
            </a:r>
            <a:r>
              <a:rPr lang="en-US" i="1" dirty="0"/>
              <a:t> </a:t>
            </a:r>
            <a:r>
              <a:rPr lang="en-US" dirty="0"/>
              <a:t>not commonly used and not observed online or in discussions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 essence, </a:t>
            </a:r>
            <a:r>
              <a:rPr lang="en-US" i="1" dirty="0"/>
              <a:t>ECHO Cohort </a:t>
            </a:r>
            <a:r>
              <a:rPr lang="en-US" dirty="0"/>
              <a:t>is the name of the cohort side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Replacing ISPCTN over time would achieve the same result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56065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72FF69-11DA-876D-994A-C8E0FB4F91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6F181BB-1638-6C85-49BF-275DCBB17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0340" y="597600"/>
            <a:ext cx="7060758" cy="1325563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Arial Rounded MT Bold"/>
                <a:ea typeface="Roboto Black"/>
                <a:cs typeface="Arial"/>
              </a:rPr>
              <a:t>Grantee Feedback from April 2026</a:t>
            </a:r>
            <a:br>
              <a:rPr lang="en-US" sz="3200" dirty="0">
                <a:latin typeface="Arial Rounded MT Bold"/>
                <a:ea typeface="Roboto Black"/>
                <a:cs typeface="Arial"/>
              </a:rPr>
            </a:br>
            <a:r>
              <a:rPr lang="en-US" sz="3200" dirty="0">
                <a:latin typeface="Arial Rounded MT Bold"/>
                <a:ea typeface="Roboto Black"/>
                <a:cs typeface="Arial"/>
              </a:rPr>
              <a:t>F2F Meeting</a:t>
            </a:r>
            <a:endParaRPr lang="en-US" sz="32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1856531-E461-85B9-E3F0-31E9ED8EA5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23232" y="1984120"/>
            <a:ext cx="7815071" cy="462394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Arial"/>
                <a:ea typeface="Roboto"/>
                <a:cs typeface="Arial"/>
              </a:rPr>
              <a:t>ECHO Trials (13)</a:t>
            </a:r>
          </a:p>
          <a:p>
            <a:r>
              <a:rPr lang="en-US" dirty="0">
                <a:latin typeface="Arial"/>
                <a:ea typeface="Roboto"/>
                <a:cs typeface="Arial"/>
              </a:rPr>
              <a:t>ECHO Impact or variation (3)</a:t>
            </a:r>
            <a:endParaRPr lang="en-US" dirty="0"/>
          </a:p>
          <a:p>
            <a:r>
              <a:rPr lang="en-US" dirty="0">
                <a:latin typeface="Arial"/>
                <a:ea typeface="Roboto"/>
                <a:cs typeface="Arial"/>
              </a:rPr>
              <a:t>ECHO PACT (3)</a:t>
            </a:r>
            <a:endParaRPr lang="en-US" dirty="0"/>
          </a:p>
          <a:p>
            <a:r>
              <a:rPr lang="en-US" dirty="0">
                <a:latin typeface="Arial"/>
                <a:ea typeface="Roboto"/>
                <a:cs typeface="Arial"/>
              </a:rPr>
              <a:t>ECHO Network  (3)</a:t>
            </a:r>
          </a:p>
          <a:p>
            <a:r>
              <a:rPr lang="en-US" dirty="0">
                <a:latin typeface="Arial"/>
                <a:ea typeface="Roboto"/>
                <a:cs typeface="Arial"/>
              </a:rPr>
              <a:t>ECHO SPRINT (3)</a:t>
            </a:r>
          </a:p>
          <a:p>
            <a:r>
              <a:rPr lang="en-US" dirty="0">
                <a:latin typeface="Arial"/>
                <a:ea typeface="Roboto"/>
                <a:cs typeface="Arial"/>
              </a:rPr>
              <a:t>ECHO Children (1)</a:t>
            </a:r>
          </a:p>
          <a:p>
            <a:r>
              <a:rPr lang="en-US" dirty="0">
                <a:latin typeface="Arial"/>
                <a:ea typeface="Roboto"/>
                <a:cs typeface="Arial"/>
              </a:rPr>
              <a:t>ECHO Pediatric (1)</a:t>
            </a:r>
            <a:endParaRPr lang="en-US" dirty="0"/>
          </a:p>
          <a:p>
            <a:r>
              <a:rPr lang="en-US" dirty="0">
                <a:latin typeface="Arial"/>
                <a:ea typeface="Roboto"/>
                <a:cs typeface="Arial"/>
              </a:rPr>
              <a:t>ECHO </a:t>
            </a:r>
            <a:r>
              <a:rPr lang="en-US" dirty="0" err="1">
                <a:latin typeface="Arial"/>
                <a:ea typeface="Roboto"/>
                <a:cs typeface="Arial"/>
              </a:rPr>
              <a:t>IDeA</a:t>
            </a:r>
            <a:r>
              <a:rPr lang="en-US" dirty="0">
                <a:latin typeface="Arial"/>
                <a:ea typeface="Roboto"/>
                <a:cs typeface="Arial"/>
              </a:rPr>
              <a:t> Children's Trials (1)</a:t>
            </a:r>
            <a:endParaRPr lang="en-US" dirty="0"/>
          </a:p>
          <a:p>
            <a:r>
              <a:rPr lang="en-US" dirty="0">
                <a:latin typeface="Arial"/>
                <a:ea typeface="Roboto"/>
                <a:cs typeface="Arial"/>
              </a:rPr>
              <a:t>ECHO </a:t>
            </a:r>
            <a:r>
              <a:rPr lang="en-US" dirty="0" err="1">
                <a:latin typeface="Arial"/>
                <a:ea typeface="Roboto"/>
                <a:cs typeface="Arial"/>
              </a:rPr>
              <a:t>IDeA</a:t>
            </a:r>
            <a:r>
              <a:rPr lang="en-US" dirty="0">
                <a:latin typeface="Arial"/>
                <a:ea typeface="Roboto"/>
                <a:cs typeface="Arial"/>
              </a:rPr>
              <a:t> Trials (1)</a:t>
            </a:r>
            <a:endParaRPr lang="en-US" dirty="0"/>
          </a:p>
          <a:p>
            <a:endParaRPr lang="en-US" dirty="0"/>
          </a:p>
          <a:p>
            <a:endParaRPr lang="en-US" sz="1600" b="1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FC1F8A3-732C-92B4-98ED-130029F96CF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01E7E9C-9838-0670-17AB-9F13309939B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690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83529D-8128-E588-11DA-794C41E89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2D98387-2262-B4FF-D83B-9078E963F57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79D54BF-4AEC-F38D-DED7-6359145D5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5859" y="858902"/>
            <a:ext cx="7165037" cy="889580"/>
          </a:xfrm>
        </p:spPr>
        <p:txBody>
          <a:bodyPr>
            <a:noAutofit/>
          </a:bodyPr>
          <a:lstStyle/>
          <a:p>
            <a:r>
              <a:rPr lang="en-US" dirty="0"/>
              <a:t>ECHO ISPCTN New Name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134FA7-4364-95D7-978D-42BF32DFF1C3}"/>
              </a:ext>
            </a:extLst>
          </p:cNvPr>
          <p:cNvSpPr txBox="1"/>
          <p:nvPr/>
        </p:nvSpPr>
        <p:spPr>
          <a:xfrm>
            <a:off x="4689389" y="2966025"/>
            <a:ext cx="646258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solidFill>
                  <a:srgbClr val="820082"/>
                </a:solidFill>
              </a:rPr>
              <a:t>ECHO Trials</a:t>
            </a:r>
          </a:p>
        </p:txBody>
      </p:sp>
    </p:spTree>
    <p:extLst>
      <p:ext uri="{BB962C8B-B14F-4D97-AF65-F5344CB8AC3E}">
        <p14:creationId xmlns:p14="http://schemas.microsoft.com/office/powerpoint/2010/main" val="2893006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DBD9A-E75E-8AD3-9D39-AA899CD41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285F158-D08A-8C26-3EBA-89EE4840E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How was the decision developed? 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C90230-8018-4AE1-6FC4-CDD5D7A4B3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0519" y="1491543"/>
            <a:ext cx="7485888" cy="5588414"/>
          </a:xfrm>
        </p:spPr>
        <p:txBody>
          <a:bodyPr>
            <a:normAutofit/>
          </a:bodyPr>
          <a:lstStyle/>
          <a:p>
            <a:pPr marL="285750" lvl="0" indent="-285750"/>
            <a:r>
              <a:rPr lang="en-US" dirty="0"/>
              <a:t>ISPCTN Member, SC, ESB, grantees, external stakeholder input early 2025 and again April 2026</a:t>
            </a:r>
          </a:p>
          <a:p>
            <a:pPr marL="285750" lvl="0" indent="-285750"/>
            <a:r>
              <a:rPr lang="en-US" dirty="0"/>
              <a:t>Numerous styles and options provided to members for input and vote</a:t>
            </a:r>
          </a:p>
          <a:p>
            <a:pPr marL="285750" lvl="0" indent="-285750"/>
            <a:r>
              <a:rPr lang="en-US" i="1" dirty="0"/>
              <a:t>Trials</a:t>
            </a:r>
            <a:r>
              <a:rPr lang="en-US" dirty="0"/>
              <a:t> are key differentiator from Cohort</a:t>
            </a:r>
          </a:p>
          <a:p>
            <a:pPr marL="285750" lvl="0" indent="-285750"/>
            <a:r>
              <a:rPr lang="en-US" dirty="0"/>
              <a:t>Parallel naming structure to </a:t>
            </a:r>
            <a:r>
              <a:rPr lang="en-US" i="1" dirty="0"/>
              <a:t>ECHO Cohort</a:t>
            </a:r>
          </a:p>
          <a:p>
            <a:pPr marL="285750" lvl="0" indent="-285750"/>
            <a:r>
              <a:rPr lang="en-US" dirty="0"/>
              <a:t>Environmental scan completed to determine current U.S. usage</a:t>
            </a:r>
          </a:p>
          <a:p>
            <a:pPr marL="285750" lvl="0" indent="-285750"/>
            <a:r>
              <a:rPr lang="en-US" dirty="0"/>
              <a:t>No major usage or other implementation issues identified</a:t>
            </a:r>
          </a:p>
          <a:p>
            <a:pPr marL="285750" lvl="0" indent="-285750"/>
            <a:r>
              <a:rPr lang="en-US" dirty="0"/>
              <a:t>Frequent discussions with NIH ECHO program office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446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4354B-CCFB-2A95-70F8-D611E6319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2DAAE8C-8339-0132-7A94-1E90A6F3C9D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03C5A5D-0B59-C8C4-0E0D-B79DBFDA1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9763" y="950342"/>
            <a:ext cx="7165037" cy="1396618"/>
          </a:xfrm>
        </p:spPr>
        <p:txBody>
          <a:bodyPr>
            <a:noAutofit/>
          </a:bodyPr>
          <a:lstStyle/>
          <a:p>
            <a:r>
              <a:rPr lang="en-US" dirty="0"/>
              <a:t>How Will the Change be Implemented?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5801B7-41B9-B570-156D-9B7C1BB473BE}"/>
              </a:ext>
            </a:extLst>
          </p:cNvPr>
          <p:cNvSpPr txBox="1"/>
          <p:nvPr/>
        </p:nvSpPr>
        <p:spPr>
          <a:xfrm>
            <a:off x="4352544" y="2966025"/>
            <a:ext cx="747979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3200" dirty="0"/>
              <a:t>3-phase process over 1 year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3200" dirty="0"/>
              <a:t>Phase 1: January 2027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3200" dirty="0"/>
              <a:t>Phase 2:  February-June 2027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3200" dirty="0"/>
              <a:t>Phase 3: July – December 2027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3200" dirty="0"/>
              <a:t>Phases will overlap somewhat and timing will be softer for phases 2 &amp; 3  </a:t>
            </a:r>
          </a:p>
        </p:txBody>
      </p:sp>
    </p:spTree>
    <p:extLst>
      <p:ext uri="{BB962C8B-B14F-4D97-AF65-F5344CB8AC3E}">
        <p14:creationId xmlns:p14="http://schemas.microsoft.com/office/powerpoint/2010/main" val="26224367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5BD51E-F024-F396-76C8-2CF4DDC7D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3387D95-D64C-767C-C569-4E282253D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0723" y="500061"/>
            <a:ext cx="7165037" cy="1325563"/>
          </a:xfrm>
        </p:spPr>
        <p:txBody>
          <a:bodyPr>
            <a:noAutofit/>
          </a:bodyPr>
          <a:lstStyle/>
          <a:p>
            <a:r>
              <a:rPr lang="en-US" dirty="0"/>
              <a:t>Recommended Rollout</a:t>
            </a:r>
            <a:br>
              <a:rPr lang="en-US" dirty="0"/>
            </a:br>
            <a:endParaRPr lang="en-US" sz="28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554DC1B-AE75-2860-88DE-D00BD448CB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82441" y="1899764"/>
            <a:ext cx="7165037" cy="441261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i="1" dirty="0"/>
              <a:t>Phase 1:  Announcement and dual naming (month 1)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Rollout January 1, 2027</a:t>
            </a:r>
          </a:p>
          <a:p>
            <a:r>
              <a:rPr lang="en-US" dirty="0"/>
              <a:t>Announce via ECHO newsletters and NIH program office</a:t>
            </a:r>
          </a:p>
          <a:p>
            <a:r>
              <a:rPr lang="en-US" dirty="0"/>
              <a:t>Information pages on </a:t>
            </a:r>
            <a:r>
              <a:rPr lang="en-US" i="1" dirty="0"/>
              <a:t>echochildren.org </a:t>
            </a:r>
            <a:r>
              <a:rPr lang="en-US" dirty="0"/>
              <a:t>and ECHO Trials research portal with FAQs</a:t>
            </a:r>
          </a:p>
          <a:p>
            <a:r>
              <a:rPr lang="en-US" dirty="0"/>
              <a:t>Position change as an </a:t>
            </a:r>
            <a:r>
              <a:rPr lang="en-US" u="sng" dirty="0"/>
              <a:t>evolution</a:t>
            </a:r>
            <a:r>
              <a:rPr lang="en-US" dirty="0"/>
              <a:t> not a new program</a:t>
            </a:r>
          </a:p>
          <a:p>
            <a:r>
              <a:rPr lang="en-US" dirty="0"/>
              <a:t>Adapt logo and wording on websites and documents with ECHO trials prominent and ISPCTN prominence reduced</a:t>
            </a:r>
          </a:p>
          <a:p>
            <a:pPr lvl="1"/>
            <a:r>
              <a:rPr lang="en-US" i="1" dirty="0"/>
              <a:t>ECHO Trials </a:t>
            </a:r>
            <a:r>
              <a:rPr lang="en-US" sz="2400" i="1" dirty="0"/>
              <a:t>(formerly known as ECHO ISPCTN) </a:t>
            </a:r>
            <a:endParaRPr lang="en-US" dirty="0"/>
          </a:p>
          <a:p>
            <a:r>
              <a:rPr lang="en-US" dirty="0"/>
              <a:t>Retain all other branding elements such as colors and style</a:t>
            </a:r>
          </a:p>
          <a:p>
            <a:r>
              <a:rPr lang="en-US" dirty="0"/>
              <a:t>Update all current internal documents and document templates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4235240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84D3EF-477A-60D5-03C3-975506802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62DA862-FC5F-C172-420D-FC00DC017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en-US" dirty="0"/>
            </a:br>
            <a:r>
              <a:rPr lang="en-US" dirty="0"/>
              <a:t>					</a:t>
            </a:r>
            <a:endParaRPr lang="en-US" sz="1100" i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C20FDB-608A-4026-DA87-23D6073C4C8E}"/>
              </a:ext>
            </a:extLst>
          </p:cNvPr>
          <p:cNvSpPr txBox="1"/>
          <p:nvPr/>
        </p:nvSpPr>
        <p:spPr>
          <a:xfrm>
            <a:off x="4675318" y="320020"/>
            <a:ext cx="71626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ial Rounded MT Bold" panose="020F0704030504030204" pitchFamily="34" charset="0"/>
              </a:rPr>
              <a:t>Recommended rollout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41CABE-5E69-172A-807F-1A134312351A}"/>
              </a:ext>
            </a:extLst>
          </p:cNvPr>
          <p:cNvSpPr txBox="1"/>
          <p:nvPr/>
        </p:nvSpPr>
        <p:spPr>
          <a:xfrm>
            <a:off x="4566247" y="1088462"/>
            <a:ext cx="749319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i="1" dirty="0"/>
              <a:t>Phase 2: Active transition (months 2-6)</a:t>
            </a:r>
          </a:p>
          <a:p>
            <a:pPr marL="0" indent="0">
              <a:buNone/>
            </a:pPr>
            <a:endParaRPr lang="en-US" sz="24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All communications use transition wording, branding and logo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Use dual-naming only when introducing program to previous audiences that were familiar with previous name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Simple terminology with participants, families and community members, </a:t>
            </a:r>
            <a:r>
              <a:rPr lang="en-US" sz="2400" i="1" dirty="0"/>
              <a:t>“ECHO ISPCTN is now called ECHO Trials. The studies, teams and everything else remain the same.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Use new name and logo on any new patient facing materials for new studies; existing studies on case-by-case basis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Announce at ECHO symposium in May 2027  </a:t>
            </a:r>
          </a:p>
        </p:txBody>
      </p:sp>
    </p:spTree>
    <p:extLst>
      <p:ext uri="{BB962C8B-B14F-4D97-AF65-F5344CB8AC3E}">
        <p14:creationId xmlns:p14="http://schemas.microsoft.com/office/powerpoint/2010/main" val="70056412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45B29-A29F-49AE-4494-24BD8C6A3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3E45C30-5C27-716D-FBE4-95C180A1E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Recommended Rollout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3CC07A-525E-D5F1-6D99-CBE845108D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3675" y="1680749"/>
            <a:ext cx="7632192" cy="52242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i="1" dirty="0"/>
              <a:t>Phase 3: Legacy materials (months 7-12)</a:t>
            </a:r>
          </a:p>
          <a:p>
            <a:pPr marL="0" indent="0">
              <a:buNone/>
            </a:pPr>
            <a:endParaRPr lang="en-US" i="1" dirty="0"/>
          </a:p>
          <a:p>
            <a:r>
              <a:rPr lang="en-US" dirty="0"/>
              <a:t>Historical or archived documents retain original branding</a:t>
            </a:r>
          </a:p>
          <a:p>
            <a:r>
              <a:rPr lang="en-US" dirty="0"/>
              <a:t>Program history on website will explain original name and description of name change</a:t>
            </a:r>
          </a:p>
          <a:p>
            <a:r>
              <a:rPr lang="en-US" dirty="0"/>
              <a:t>Older documents that are still used will be updated with new name</a:t>
            </a:r>
          </a:p>
          <a:p>
            <a:r>
              <a:rPr lang="en-US" dirty="0"/>
              <a:t>Remove </a:t>
            </a:r>
            <a:r>
              <a:rPr lang="en-US" sz="2000" i="1" dirty="0"/>
              <a:t>(formerly known as ECHO ISPCTN) </a:t>
            </a:r>
            <a:r>
              <a:rPr lang="en-US" dirty="0"/>
              <a:t>from logos and materials</a:t>
            </a:r>
          </a:p>
        </p:txBody>
      </p:sp>
    </p:spTree>
    <p:extLst>
      <p:ext uri="{BB962C8B-B14F-4D97-AF65-F5344CB8AC3E}">
        <p14:creationId xmlns:p14="http://schemas.microsoft.com/office/powerpoint/2010/main" val="19450301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27544-577D-CAAB-EC66-D4707CDE9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785CF-D729-FACA-AB85-9E624238A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184" y="365809"/>
            <a:ext cx="9321327" cy="1091731"/>
          </a:xfrm>
        </p:spPr>
        <p:txBody>
          <a:bodyPr/>
          <a:lstStyle/>
          <a:p>
            <a:r>
              <a:rPr lang="en-US" dirty="0"/>
              <a:t>Sample Logos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C892A12-AD4D-9B40-D276-6A81DF10F6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8184" y="1763792"/>
            <a:ext cx="8554416" cy="423203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i="1" dirty="0"/>
          </a:p>
          <a:p>
            <a:endParaRPr lang="en-US" dirty="0"/>
          </a:p>
          <a:p>
            <a:pPr marL="0" indent="0">
              <a:buNone/>
            </a:pPr>
            <a:endParaRPr lang="en-US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5B7A2E-9341-E6C4-DB02-72D1799179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83" y="2240397"/>
            <a:ext cx="4105574" cy="10133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7712D06-68C8-5AD8-D66A-C3C779455C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83" y="4572000"/>
            <a:ext cx="4000037" cy="9398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B284DA-C23F-AAE2-E8BC-471585867F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417" y="2123469"/>
            <a:ext cx="3827094" cy="113028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62C96C2-76AA-C9C2-921A-4782CB4775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474" y="4529598"/>
            <a:ext cx="3943864" cy="990235"/>
          </a:xfrm>
          <a:prstGeom prst="rect">
            <a:avLst/>
          </a:prstGeom>
        </p:spPr>
      </p:pic>
      <p:sp>
        <p:nvSpPr>
          <p:cNvPr id="14" name="Arrow: Right 13">
            <a:extLst>
              <a:ext uri="{FF2B5EF4-FFF2-40B4-BE49-F238E27FC236}">
                <a16:creationId xmlns:a16="http://schemas.microsoft.com/office/drawing/2014/main" id="{EAAD12D1-CDF1-02A3-438F-A3F67D9649B5}"/>
              </a:ext>
            </a:extLst>
          </p:cNvPr>
          <p:cNvSpPr/>
          <p:nvPr/>
        </p:nvSpPr>
        <p:spPr>
          <a:xfrm>
            <a:off x="5056302" y="250475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86AAA75A-798D-2BDB-EE89-58EF89994EC8}"/>
              </a:ext>
            </a:extLst>
          </p:cNvPr>
          <p:cNvSpPr/>
          <p:nvPr/>
        </p:nvSpPr>
        <p:spPr>
          <a:xfrm>
            <a:off x="4989643" y="479961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118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0AF85-ACD8-7692-9337-2BEEE5EE6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DBD6B79-68FC-8C64-DDAD-25992B68F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Build Brand Around New Name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2437F6-779B-47E7-68B5-C6CF5D14F5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2880" y="1182624"/>
            <a:ext cx="7485888" cy="5588414"/>
          </a:xfrm>
        </p:spPr>
        <p:txBody>
          <a:bodyPr>
            <a:normAutofit/>
          </a:bodyPr>
          <a:lstStyle/>
          <a:p>
            <a:r>
              <a:rPr lang="en-US" u="sng" dirty="0"/>
              <a:t>Name</a:t>
            </a:r>
            <a:r>
              <a:rPr lang="en-US" dirty="0"/>
              <a:t> is tangible and </a:t>
            </a:r>
            <a:r>
              <a:rPr lang="en-US" u="sng" dirty="0"/>
              <a:t>brand</a:t>
            </a:r>
            <a:r>
              <a:rPr lang="en-US" dirty="0"/>
              <a:t> is psychological</a:t>
            </a:r>
          </a:p>
          <a:p>
            <a:r>
              <a:rPr lang="en-US" dirty="0"/>
              <a:t>Name often comes first and the Brand builds over time</a:t>
            </a:r>
          </a:p>
          <a:p>
            <a:r>
              <a:rPr lang="en-US" dirty="0"/>
              <a:t>We want to pair the name with what it represents and build brand over time much like </a:t>
            </a:r>
            <a:r>
              <a:rPr lang="en-US" i="1" dirty="0"/>
              <a:t>Cohort</a:t>
            </a:r>
            <a:r>
              <a:rPr lang="en-US" dirty="0"/>
              <a:t> side has done</a:t>
            </a:r>
          </a:p>
          <a:p>
            <a:r>
              <a:rPr lang="en-US" dirty="0"/>
              <a:t>When feasible, highlight concepts of </a:t>
            </a:r>
            <a:r>
              <a:rPr lang="en-US" u="sng" dirty="0"/>
              <a:t>community, child health, rural, network</a:t>
            </a:r>
            <a:r>
              <a:rPr lang="en-US" dirty="0"/>
              <a:t> and other identifiers when using the new name (newsletters, websites, other communications)</a:t>
            </a:r>
          </a:p>
          <a:p>
            <a:r>
              <a:rPr lang="en-US" dirty="0"/>
              <a:t>Also highlight these concepts in </a:t>
            </a:r>
            <a:r>
              <a:rPr lang="en-US" i="1" dirty="0"/>
              <a:t>ECHO Trials </a:t>
            </a:r>
            <a:r>
              <a:rPr lang="en-US" dirty="0"/>
              <a:t>definitions or background in abstracts, papers, presentations </a:t>
            </a:r>
          </a:p>
        </p:txBody>
      </p:sp>
    </p:spTree>
    <p:extLst>
      <p:ext uri="{BB962C8B-B14F-4D97-AF65-F5344CB8AC3E}">
        <p14:creationId xmlns:p14="http://schemas.microsoft.com/office/powerpoint/2010/main" val="8673400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- ECHO Grantee Slide Deck  -  Read-Only" id="{207FCEBA-4867-4B4C-864D-C6FF0506F83D}" vid="{B818FD99-86AA-45DC-BE43-747CB368FC2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53462B799B5A4418C698980586C4E66" ma:contentTypeVersion="21" ma:contentTypeDescription="Create a new document." ma:contentTypeScope="" ma:versionID="77a8b62fbc38605848b33c78b42297f4">
  <xsd:schema xmlns:xsd="http://www.w3.org/2001/XMLSchema" xmlns:xs="http://www.w3.org/2001/XMLSchema" xmlns:p="http://schemas.microsoft.com/office/2006/metadata/properties" xmlns:ns2="30f1479a-5bf6-4981-8cf1-7a345794609b" xmlns:ns3="8f897d1f-3fa5-4f58-9135-23afdbecf983" targetNamespace="http://schemas.microsoft.com/office/2006/metadata/properties" ma:root="true" ma:fieldsID="b7c7110752d46febd9e8bd0004353b9e" ns2:_="" ns3:_="">
    <xsd:import namespace="30f1479a-5bf6-4981-8cf1-7a345794609b"/>
    <xsd:import namespace="8f897d1f-3fa5-4f58-9135-23afdbecf98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_ApprovalAssignedTo" minOccurs="0"/>
                <xsd:element ref="ns2:_ApprovalRespondedBy" minOccurs="0"/>
                <xsd:element ref="ns2:_ApprovalSentBy" minOccurs="0"/>
                <xsd:element ref="ns2:_ApprovalStatus" minOccurs="0"/>
                <xsd:element ref="ns2:ApprovalStatu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f1479a-5bf6-4981-8cf1-7a34579460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59f85e2-7a09-45ed-ae36-f6f783af5b4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_ApprovalAssignedTo" ma:index="20" nillable="true" ma:displayName="Approvers" ma:list="UserInfo" ma:internalName="_ApprovalAssignedTo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_ApprovalRespondedBy" ma:index="21" nillable="true" ma:displayName="Responses" ma:list="UserInfo" ma:internalName="_ApprovalRespondedBy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_ApprovalSentBy" ma:index="22" nillable="true" ma:displayName="Approval Creator" ma:list="UserInfo" ma:internalName="_ApprovalSentBy" ma:readOnly="tru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_ApprovalStatus" ma:index="23" nillable="true" ma:displayName="Approval status" ma:internalName="_ApprovalStatus" ma:readOnly="true">
      <xsd:simpleType>
        <xsd:restriction base="dms:Unknown"/>
      </xsd:simpleType>
    </xsd:element>
    <xsd:element name="ApprovalStatus" ma:index="24" nillable="true" ma:displayName="Approval Status" ma:default="Draft" ma:format="RadioButtons" ma:internalName="ApprovalStatus">
      <xsd:simpleType>
        <xsd:restriction base="dms:Choice">
          <xsd:enumeration value="Draft"/>
          <xsd:enumeration value="Revisions Needed"/>
          <xsd:enumeration value="Under Review"/>
          <xsd:enumeration value="Pending Final Signature"/>
          <xsd:enumeration value="Approved"/>
        </xsd:restriction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897d1f-3fa5-4f58-9135-23afdbecf983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dda8ce5-8339-4053-8eee-37d66aebf5c0}" ma:internalName="TaxCatchAll" ma:showField="CatchAllData" ma:web="8f897d1f-3fa5-4f58-9135-23afdbecf98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0f1479a-5bf6-4981-8cf1-7a345794609b">
      <Terms xmlns="http://schemas.microsoft.com/office/infopath/2007/PartnerControls"/>
    </lcf76f155ced4ddcb4097134ff3c332f>
    <TaxCatchAll xmlns="8f897d1f-3fa5-4f58-9135-23afdbecf983" xsi:nil="true"/>
    <ApprovalStatus xmlns="30f1479a-5bf6-4981-8cf1-7a345794609b">Draft</ApprovalStatus>
    <_ApprovalAssignedTo xmlns="30f1479a-5bf6-4981-8cf1-7a345794609b">
      <UserInfo>
        <DisplayName/>
        <AccountId xsi:nil="true"/>
        <AccountType/>
      </UserInfo>
    </_ApprovalAssignedTo>
    <_ApprovalRespondedBy xmlns="30f1479a-5bf6-4981-8cf1-7a345794609b">
      <UserInfo>
        <DisplayName/>
        <AccountId xsi:nil="true"/>
        <AccountType/>
      </UserInfo>
    </_ApprovalRespondedBy>
    <_ApprovalStatus xmlns="30f1479a-5bf6-4981-8cf1-7a345794609b">0</_ApprovalStatus>
    <_ApprovalSentBy xmlns="30f1479a-5bf6-4981-8cf1-7a345794609b">
      <UserInfo>
        <DisplayName/>
        <AccountId xsi:nil="true"/>
        <AccountType/>
      </UserInfo>
    </_ApprovalSentBy>
  </documentManagement>
</p:properties>
</file>

<file path=customXml/itemProps1.xml><?xml version="1.0" encoding="utf-8"?>
<ds:datastoreItem xmlns:ds="http://schemas.openxmlformats.org/officeDocument/2006/customXml" ds:itemID="{4B9EDF3E-0561-400E-9EA2-695CDC0CBB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0f1479a-5bf6-4981-8cf1-7a345794609b"/>
    <ds:schemaRef ds:uri="8f897d1f-3fa5-4f58-9135-23afdbecf98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7202E04-3FC4-484E-9AE9-A2CCD576BF8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5716FAB-8832-449C-8F51-B36BE1E3F6BF}">
  <ds:schemaRefs>
    <ds:schemaRef ds:uri="http://purl.org/dc/elements/1.1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purl.org/dc/terms/"/>
    <ds:schemaRef ds:uri="http://schemas.microsoft.com/office/2006/metadata/properties"/>
    <ds:schemaRef ds:uri="http://purl.org/dc/dcmitype/"/>
    <ds:schemaRef ds:uri="http://schemas.openxmlformats.org/package/2006/metadata/core-properties"/>
    <ds:schemaRef ds:uri="8f897d1f-3fa5-4f58-9135-23afdbecf983"/>
    <ds:schemaRef ds:uri="30f1479a-5bf6-4981-8cf1-7a345794609b"/>
  </ds:schemaRefs>
</ds:datastoreItem>
</file>

<file path=docMetadata/LabelInfo.xml><?xml version="1.0" encoding="utf-8"?>
<clbl:labelList xmlns:clbl="http://schemas.microsoft.com/office/2020/mipLabelMetadata">
  <clbl:label id="{14b77578-9773-42d5-8507-251ca2dc2b06}" enabled="0" method="" siteId="{14b77578-9773-42d5-8507-251ca2dc2b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Template - ECHO Grantee Slide Deck</Template>
  <TotalTime>1945</TotalTime>
  <Words>720</Words>
  <Application>Microsoft Office PowerPoint</Application>
  <PresentationFormat>Widescreen</PresentationFormat>
  <Paragraphs>96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Arial Rounded MT Bold</vt:lpstr>
      <vt:lpstr>Calibri</vt:lpstr>
      <vt:lpstr>Roboto</vt:lpstr>
      <vt:lpstr>Roboto Condensed Bold</vt:lpstr>
      <vt:lpstr>Wingdings</vt:lpstr>
      <vt:lpstr>Office Theme</vt:lpstr>
      <vt:lpstr>ISPCTN Name Change</vt:lpstr>
      <vt:lpstr>Why Rename?</vt:lpstr>
      <vt:lpstr>Grantee Key Points from Early 2025 </vt:lpstr>
      <vt:lpstr>Two ECHO Components      from echochildren.org</vt:lpstr>
      <vt:lpstr>Grantee Feedback from April 2026 F2F Meeting</vt:lpstr>
      <vt:lpstr>ECHO ISPCTN New Name</vt:lpstr>
      <vt:lpstr>How was the decision developed?  </vt:lpstr>
      <vt:lpstr>How Will the Change be Implemented? </vt:lpstr>
      <vt:lpstr>Recommended Rollout </vt:lpstr>
      <vt:lpstr>      </vt:lpstr>
      <vt:lpstr>Recommended Rollout</vt:lpstr>
      <vt:lpstr>Sample Logos</vt:lpstr>
      <vt:lpstr>Build Brand Around New Name</vt:lpstr>
    </vt:vector>
  </TitlesOfParts>
  <Company>The University of Kansas Medical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Ryan Spaulding</dc:creator>
  <cp:lastModifiedBy>Ryan Spaulding</cp:lastModifiedBy>
  <cp:revision>272</cp:revision>
  <dcterms:created xsi:type="dcterms:W3CDTF">2025-08-29T16:34:18Z</dcterms:created>
  <dcterms:modified xsi:type="dcterms:W3CDTF">2026-10-05T17:03:49Z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0x010100B53462B799B5A4418C698980586C4E66</vt:lpwstr>
  </property>
  <property fmtid="{D5CDD505-2E9C-101B-9397-08002B2CF9AE}" pid="3" name="MediaServiceImageTags">
    <vt:lpwstr/>
  </property>
</Properties>
</file>